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8" r:id="rId4"/>
    <p:sldId id="257" r:id="rId5"/>
    <p:sldId id="260"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111" d="100"/>
          <a:sy n="111" d="100"/>
        </p:scale>
        <p:origin x="-160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53F24-1B27-4571-99B8-1F487E367950}"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0214F-C765-4238-9CA9-0769D36C9B67}" type="slidenum">
              <a:rPr lang="en-US" smtClean="0"/>
              <a:t>‹#›</a:t>
            </a:fld>
            <a:endParaRPr lang="en-US"/>
          </a:p>
        </p:txBody>
      </p:sp>
    </p:spTree>
    <p:extLst>
      <p:ext uri="{BB962C8B-B14F-4D97-AF65-F5344CB8AC3E}">
        <p14:creationId xmlns:p14="http://schemas.microsoft.com/office/powerpoint/2010/main" val="290750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Mutualism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AC0214F-C765-4238-9CA9-0769D36C9B67}" type="slidenum">
              <a:rPr lang="en-US" smtClean="0"/>
              <a:t>2</a:t>
            </a:fld>
            <a:endParaRPr lang="en-US"/>
          </a:p>
        </p:txBody>
      </p:sp>
    </p:spTree>
    <p:extLst>
      <p:ext uri="{BB962C8B-B14F-4D97-AF65-F5344CB8AC3E}">
        <p14:creationId xmlns:p14="http://schemas.microsoft.com/office/powerpoint/2010/main" val="397923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Parasitism.</a:t>
            </a:r>
            <a:endParaRPr lang="en-US" dirty="0"/>
          </a:p>
        </p:txBody>
      </p:sp>
      <p:sp>
        <p:nvSpPr>
          <p:cNvPr id="4" name="Slide Number Placeholder 3"/>
          <p:cNvSpPr>
            <a:spLocks noGrp="1"/>
          </p:cNvSpPr>
          <p:nvPr>
            <p:ph type="sldNum" sz="quarter" idx="10"/>
          </p:nvPr>
        </p:nvSpPr>
        <p:spPr/>
        <p:txBody>
          <a:bodyPr/>
          <a:lstStyle/>
          <a:p>
            <a:fld id="{6AC0214F-C765-4238-9CA9-0769D36C9B67}" type="slidenum">
              <a:rPr lang="en-US" smtClean="0"/>
              <a:t>3</a:t>
            </a:fld>
            <a:endParaRPr lang="en-US"/>
          </a:p>
        </p:txBody>
      </p:sp>
    </p:spTree>
    <p:extLst>
      <p:ext uri="{BB962C8B-B14F-4D97-AF65-F5344CB8AC3E}">
        <p14:creationId xmlns:p14="http://schemas.microsoft.com/office/powerpoint/2010/main" val="374069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Commensalism.</a:t>
            </a:r>
            <a:r>
              <a:rPr lang="en-US" baseline="0" dirty="0" smtClean="0"/>
              <a:t> Second picture: no symbiotic relationship (neither benefit nor harmed)</a:t>
            </a:r>
            <a:endParaRPr lang="en-US" dirty="0"/>
          </a:p>
        </p:txBody>
      </p:sp>
      <p:sp>
        <p:nvSpPr>
          <p:cNvPr id="4" name="Slide Number Placeholder 3"/>
          <p:cNvSpPr>
            <a:spLocks noGrp="1"/>
          </p:cNvSpPr>
          <p:nvPr>
            <p:ph type="sldNum" sz="quarter" idx="10"/>
          </p:nvPr>
        </p:nvSpPr>
        <p:spPr/>
        <p:txBody>
          <a:bodyPr/>
          <a:lstStyle/>
          <a:p>
            <a:fld id="{6AC0214F-C765-4238-9CA9-0769D36C9B67}" type="slidenum">
              <a:rPr lang="en-US" smtClean="0"/>
              <a:t>4</a:t>
            </a:fld>
            <a:endParaRPr lang="en-US"/>
          </a:p>
        </p:txBody>
      </p:sp>
    </p:spTree>
    <p:extLst>
      <p:ext uri="{BB962C8B-B14F-4D97-AF65-F5344CB8AC3E}">
        <p14:creationId xmlns:p14="http://schemas.microsoft.com/office/powerpoint/2010/main" val="69634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Parasitism. Tell</a:t>
            </a:r>
            <a:r>
              <a:rPr lang="en-US" baseline="0" dirty="0" smtClean="0"/>
              <a:t> them my tick </a:t>
            </a:r>
            <a:r>
              <a:rPr lang="en-US" baseline="0" smtClean="0"/>
              <a:t>story with my dog. </a:t>
            </a:r>
            <a:endParaRPr lang="en-US"/>
          </a:p>
        </p:txBody>
      </p:sp>
      <p:sp>
        <p:nvSpPr>
          <p:cNvPr id="4" name="Slide Number Placeholder 3"/>
          <p:cNvSpPr>
            <a:spLocks noGrp="1"/>
          </p:cNvSpPr>
          <p:nvPr>
            <p:ph type="sldNum" sz="quarter" idx="10"/>
          </p:nvPr>
        </p:nvSpPr>
        <p:spPr/>
        <p:txBody>
          <a:bodyPr/>
          <a:lstStyle/>
          <a:p>
            <a:fld id="{6AC0214F-C765-4238-9CA9-0769D36C9B67}" type="slidenum">
              <a:rPr lang="en-US" smtClean="0"/>
              <a:t>5</a:t>
            </a:fld>
            <a:endParaRPr lang="en-US"/>
          </a:p>
        </p:txBody>
      </p:sp>
    </p:spTree>
    <p:extLst>
      <p:ext uri="{BB962C8B-B14F-4D97-AF65-F5344CB8AC3E}">
        <p14:creationId xmlns:p14="http://schemas.microsoft.com/office/powerpoint/2010/main" val="103049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Mutualism</a:t>
            </a:r>
            <a:endParaRPr lang="en-US" dirty="0"/>
          </a:p>
        </p:txBody>
      </p:sp>
      <p:sp>
        <p:nvSpPr>
          <p:cNvPr id="4" name="Slide Number Placeholder 3"/>
          <p:cNvSpPr>
            <a:spLocks noGrp="1"/>
          </p:cNvSpPr>
          <p:nvPr>
            <p:ph type="sldNum" sz="quarter" idx="10"/>
          </p:nvPr>
        </p:nvSpPr>
        <p:spPr/>
        <p:txBody>
          <a:bodyPr/>
          <a:lstStyle/>
          <a:p>
            <a:fld id="{6AC0214F-C765-4238-9CA9-0769D36C9B67}" type="slidenum">
              <a:rPr lang="en-US" smtClean="0"/>
              <a:t>6</a:t>
            </a:fld>
            <a:endParaRPr lang="en-US"/>
          </a:p>
        </p:txBody>
      </p:sp>
    </p:spTree>
    <p:extLst>
      <p:ext uri="{BB962C8B-B14F-4D97-AF65-F5344CB8AC3E}">
        <p14:creationId xmlns:p14="http://schemas.microsoft.com/office/powerpoint/2010/main" val="239494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2AD20-8050-4624-BE7A-9559FA87617D}"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344097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2AD20-8050-4624-BE7A-9559FA87617D}"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95956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2AD20-8050-4624-BE7A-9559FA87617D}"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74308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2AD20-8050-4624-BE7A-9559FA87617D}"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59829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2AD20-8050-4624-BE7A-9559FA87617D}"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119888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2AD20-8050-4624-BE7A-9559FA87617D}"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168542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2AD20-8050-4624-BE7A-9559FA87617D}"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24349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2AD20-8050-4624-BE7A-9559FA87617D}"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2288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2AD20-8050-4624-BE7A-9559FA87617D}"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48930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2AD20-8050-4624-BE7A-9559FA87617D}"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24307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2AD20-8050-4624-BE7A-9559FA87617D}"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6419B-B080-4B3B-A3E4-685609F8A487}" type="slidenum">
              <a:rPr lang="en-US" smtClean="0"/>
              <a:t>‹#›</a:t>
            </a:fld>
            <a:endParaRPr lang="en-US"/>
          </a:p>
        </p:txBody>
      </p:sp>
    </p:spTree>
    <p:extLst>
      <p:ext uri="{BB962C8B-B14F-4D97-AF65-F5344CB8AC3E}">
        <p14:creationId xmlns:p14="http://schemas.microsoft.com/office/powerpoint/2010/main" val="207028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2AD20-8050-4624-BE7A-9559FA87617D}"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6419B-B080-4B3B-A3E4-685609F8A487}" type="slidenum">
              <a:rPr lang="en-US" smtClean="0"/>
              <a:t>‹#›</a:t>
            </a:fld>
            <a:endParaRPr lang="en-US"/>
          </a:p>
        </p:txBody>
      </p:sp>
    </p:spTree>
    <p:extLst>
      <p:ext uri="{BB962C8B-B14F-4D97-AF65-F5344CB8AC3E}">
        <p14:creationId xmlns:p14="http://schemas.microsoft.com/office/powerpoint/2010/main" val="133466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rofudegeogra.eu/raporturi-de-interactiune-in-lumea-animal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url?sa=i&amp;source=images&amp;cd=&amp;cad=rja&amp;docid=rLISo2giHoDJsM&amp;tbnid=SluTAPufmlK5lM:&amp;ved=0CAgQjRwwAA&amp;url=http://www.glogster.com/mbajraliu/mycobacterium-leprae/g-6mkgjlkpnqjjuqb3t431na0&amp;ei=QW4vUoiXGcPr2AWw2YHIBg&amp;psig=AFQjCNGRu3Iz-mesG_85Zl88yn4TKF3Yug&amp;ust=137892652947554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images.google.com/url?sa=i&amp;rct=j&amp;q=remora+fish+and+shark+relationship&amp;source=images&amp;cd=&amp;cad=rja&amp;docid=9ACcWYraVD-3vM&amp;tbnid=rjAz4TZGvaYXMM:&amp;ved=0CAUQjRw&amp;url=http://www.stormfront.org/forum/t702376/&amp;ei=uGwvUsUb45HZBYLygPAE&amp;bvm=bv.51773540,d.aWc&amp;psig=AFQjCNEJKKyVAENAx4CfQYTBTAasd7T3TQ&amp;ust=137892611389087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lstStyle/>
          <a:p>
            <a:r>
              <a:rPr lang="en-US" dirty="0" smtClean="0"/>
              <a:t>Symbiotic Relationships</a:t>
            </a:r>
            <a:endParaRPr lang="en-US" dirty="0"/>
          </a:p>
        </p:txBody>
      </p:sp>
      <p:sp>
        <p:nvSpPr>
          <p:cNvPr id="3" name="Subtitle 2"/>
          <p:cNvSpPr>
            <a:spLocks noGrp="1"/>
          </p:cNvSpPr>
          <p:nvPr>
            <p:ph type="subTitle" idx="1"/>
          </p:nvPr>
        </p:nvSpPr>
        <p:spPr>
          <a:xfrm>
            <a:off x="1295400" y="2057400"/>
            <a:ext cx="6934200" cy="3124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l"/>
            <a:r>
              <a:rPr lang="en-US" u="sng" dirty="0" smtClean="0">
                <a:solidFill>
                  <a:schemeClr val="tx1"/>
                </a:solidFill>
              </a:rPr>
              <a:t>Directions</a:t>
            </a:r>
            <a:r>
              <a:rPr lang="en-US" dirty="0" smtClean="0">
                <a:solidFill>
                  <a:schemeClr val="tx1"/>
                </a:solidFill>
              </a:rPr>
              <a:t>: There will be 5 examples of organisms displaying a symbiotic relationship (mutualism, parasitism, or commensalism). </a:t>
            </a:r>
          </a:p>
          <a:p>
            <a:pPr algn="l"/>
            <a:endParaRPr lang="en-US" dirty="0" smtClean="0">
              <a:solidFill>
                <a:schemeClr val="tx1"/>
              </a:solidFill>
            </a:endParaRPr>
          </a:p>
          <a:p>
            <a:pPr marL="457200" indent="-457200" algn="l">
              <a:buFontTx/>
              <a:buChar char="-"/>
            </a:pPr>
            <a:r>
              <a:rPr lang="en-US" dirty="0" smtClean="0">
                <a:solidFill>
                  <a:schemeClr val="tx1"/>
                </a:solidFill>
              </a:rPr>
              <a:t>You will be given </a:t>
            </a:r>
            <a:r>
              <a:rPr lang="en-US" u="sng" dirty="0" smtClean="0">
                <a:solidFill>
                  <a:srgbClr val="FF0000"/>
                </a:solidFill>
              </a:rPr>
              <a:t>TWO</a:t>
            </a:r>
            <a:r>
              <a:rPr lang="en-US" dirty="0" smtClean="0">
                <a:solidFill>
                  <a:srgbClr val="FF0000"/>
                </a:solidFill>
              </a:rPr>
              <a:t> </a:t>
            </a:r>
            <a:r>
              <a:rPr lang="en-US" dirty="0" smtClean="0">
                <a:solidFill>
                  <a:schemeClr val="tx1"/>
                </a:solidFill>
              </a:rPr>
              <a:t>minutes to decide which relationship it is and then write it on your dry erase board and hold up for me to see.</a:t>
            </a:r>
          </a:p>
          <a:p>
            <a:pPr marL="457200" indent="-457200" algn="l">
              <a:buFontTx/>
              <a:buChar char="-"/>
            </a:pPr>
            <a:r>
              <a:rPr lang="en-US" dirty="0" smtClean="0">
                <a:solidFill>
                  <a:schemeClr val="tx1"/>
                </a:solidFill>
              </a:rPr>
              <a:t>Be ready to discuss </a:t>
            </a:r>
            <a:r>
              <a:rPr lang="en-US" u="sng" dirty="0" smtClean="0">
                <a:solidFill>
                  <a:srgbClr val="FF0000"/>
                </a:solidFill>
              </a:rPr>
              <a:t>WHY</a:t>
            </a:r>
            <a:r>
              <a:rPr lang="en-US" dirty="0" smtClean="0">
                <a:solidFill>
                  <a:schemeClr val="tx1"/>
                </a:solidFill>
              </a:rPr>
              <a:t> you chose that relationship. </a:t>
            </a:r>
          </a:p>
        </p:txBody>
      </p:sp>
    </p:spTree>
    <p:extLst>
      <p:ext uri="{BB962C8B-B14F-4D97-AF65-F5344CB8AC3E}">
        <p14:creationId xmlns:p14="http://schemas.microsoft.com/office/powerpoint/2010/main" val="1474976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1274" y="490210"/>
            <a:ext cx="5021451"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b="1" dirty="0"/>
              <a:t>The Nile crocodile opens its mouth to permit the Egyptian plover (a bird) to feed on any leeches attached to its gums.  The crocodile does not harm the plover.</a:t>
            </a:r>
          </a:p>
        </p:txBody>
      </p:sp>
      <p:sp>
        <p:nvSpPr>
          <p:cNvPr id="5" name="Rectangle 4"/>
          <p:cNvSpPr/>
          <p:nvPr/>
        </p:nvSpPr>
        <p:spPr>
          <a:xfrm>
            <a:off x="228600" y="228600"/>
            <a:ext cx="72006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descr="http://www.profudegeogra.eu/wp-content/uploads/2011/11/crocodile-plove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3999" y="2057400"/>
            <a:ext cx="6096000" cy="42386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rot="19696849">
            <a:off x="-43198" y="2266987"/>
            <a:ext cx="9116526" cy="221599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Mutualism</a:t>
            </a:r>
            <a:endParaRPr lang="en-US" sz="1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6021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85800" cy="715962"/>
          </a:xfrm>
        </p:spPr>
        <p:txBody>
          <a:bodyPr>
            <a:normAutofit fontScale="90000"/>
          </a:bodyPr>
          <a:lstStyle/>
          <a:p>
            <a:pPr algn="l"/>
            <a:r>
              <a:rPr lang="en-US" dirty="0"/>
              <a:t>2</a:t>
            </a:r>
            <a:r>
              <a:rPr lang="en-US" dirty="0" smtClean="0"/>
              <a:t>.</a:t>
            </a:r>
            <a:endParaRPr lang="en-US" dirty="0"/>
          </a:p>
        </p:txBody>
      </p:sp>
      <p:sp>
        <p:nvSpPr>
          <p:cNvPr id="3" name="Content Placeholder 2"/>
          <p:cNvSpPr>
            <a:spLocks noGrp="1"/>
          </p:cNvSpPr>
          <p:nvPr>
            <p:ph idx="1"/>
          </p:nvPr>
        </p:nvSpPr>
        <p:spPr>
          <a:xfrm>
            <a:off x="762000" y="228600"/>
            <a:ext cx="8153400" cy="25908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i="1" dirty="0"/>
              <a:t>Mycobacterium </a:t>
            </a:r>
            <a:r>
              <a:rPr lang="en-US" i="1" dirty="0" err="1"/>
              <a:t>leprae</a:t>
            </a:r>
            <a:r>
              <a:rPr lang="en-US" dirty="0"/>
              <a:t> is a bacterium that takes up residence in the Schwann cells (part of nerve cells in humans).  The bacterium receives nourishment.  This bacterium eventually triggers the host to produce an autoimmune attack on the cells </a:t>
            </a:r>
            <a:r>
              <a:rPr lang="en-US" smtClean="0"/>
              <a:t>that damages and </a:t>
            </a:r>
            <a:r>
              <a:rPr lang="en-US" dirty="0"/>
              <a:t>leads to the cell’s destruction.  The resulting loss of sensation makes it difficult to avoid injury to the extremities.</a:t>
            </a:r>
          </a:p>
        </p:txBody>
      </p:sp>
      <p:pic>
        <p:nvPicPr>
          <p:cNvPr id="3074" name="Picture 2" descr="http://e08595.medialib.glogster.com/media/93/93924a3265038301587ae7890b17de01729799815fdd52a70a61b32918d1b1a7/leper4415.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200400"/>
            <a:ext cx="3952875" cy="26860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3.gstatic.com/images?q=tbn:ANd9GcRqK98oIpd18QhCSJ22QCPPWhrH75ZYLB-Oa6bHrR2kRISMAhoV:ilovebacteria.com/Images/lepra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467099"/>
            <a:ext cx="3748143" cy="21526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9628266">
            <a:off x="-25600" y="2682115"/>
            <a:ext cx="9077506" cy="1862048"/>
          </a:xfrm>
          <a:prstGeom prst="rect">
            <a:avLst/>
          </a:prstGeom>
          <a:noFill/>
        </p:spPr>
        <p:txBody>
          <a:bodyPr wrap="square" lIns="91440" tIns="45720" rIns="91440" bIns="45720">
            <a:spAutoFit/>
          </a:bodyPr>
          <a:lstStyle/>
          <a:p>
            <a:pPr algn="ctr"/>
            <a:r>
              <a:rPr lang="en-US" sz="11500" b="1" cap="all" spc="0" dirty="0" smtClean="0">
                <a:ln w="9000" cmpd="sng">
                  <a:solidFill>
                    <a:schemeClr val="accent4">
                      <a:shade val="50000"/>
                      <a:satMod val="120000"/>
                    </a:schemeClr>
                  </a:solidFill>
                  <a:prstDash val="solid"/>
                </a:ln>
                <a:solidFill>
                  <a:schemeClr val="tx1">
                    <a:lumMod val="85000"/>
                    <a:lumOff val="15000"/>
                  </a:schemeClr>
                </a:solidFill>
                <a:effectLst>
                  <a:reflection blurRad="12700" stA="28000" endPos="45000" dist="1000" dir="5400000" sy="-100000" algn="bl" rotWithShape="0"/>
                </a:effectLst>
              </a:rPr>
              <a:t>Parasitism</a:t>
            </a:r>
            <a:endParaRPr lang="en-US" sz="11500" b="1" cap="all" spc="0" dirty="0">
              <a:ln w="9000" cmpd="sng">
                <a:solidFill>
                  <a:schemeClr val="accent4">
                    <a:shade val="50000"/>
                    <a:satMod val="120000"/>
                  </a:schemeClr>
                </a:solidFill>
                <a:prstDash val="solid"/>
              </a:ln>
              <a:solidFill>
                <a:schemeClr val="tx1">
                  <a:lumMod val="85000"/>
                  <a:lumOff val="15000"/>
                </a:schemeClr>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8575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09600" cy="1143000"/>
          </a:xfrm>
        </p:spPr>
        <p:txBody>
          <a:bodyPr/>
          <a:lstStyle/>
          <a:p>
            <a:pPr algn="l"/>
            <a:r>
              <a:rPr lang="en-US" dirty="0"/>
              <a:t>3</a:t>
            </a:r>
            <a:r>
              <a:rPr lang="en-US" dirty="0" smtClean="0"/>
              <a:t>.</a:t>
            </a:r>
            <a:endParaRPr lang="en-US" dirty="0"/>
          </a:p>
        </p:txBody>
      </p:sp>
      <p:sp>
        <p:nvSpPr>
          <p:cNvPr id="3" name="Content Placeholder 2"/>
          <p:cNvSpPr>
            <a:spLocks noGrp="1"/>
          </p:cNvSpPr>
          <p:nvPr>
            <p:ph idx="1"/>
          </p:nvPr>
        </p:nvSpPr>
        <p:spPr>
          <a:xfrm>
            <a:off x="685800" y="304800"/>
            <a:ext cx="8229600" cy="205740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400" dirty="0"/>
              <a:t>The remora is a bony fish that has a modified dorsal fin.  The fin has been modified into a sucker with which it forms a temporary attachment to the shark.  When the shark feeds, the remora picks up scraps of food.  The shark makes no attempt to prey on the remora.</a:t>
            </a:r>
          </a:p>
        </p:txBody>
      </p:sp>
      <p:pic>
        <p:nvPicPr>
          <p:cNvPr id="2052" name="Picture 4" descr="http://t0.gstatic.com/images?q=tbn:ANd9GcSc00g07xlzXmTQSJQI6SCvjNihZpFi1Ct-lMLUh-aF8C-v2QgO:www.botany.hawaii.edu/faculty/wong/BOT135/images/shark_remora_clos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931322"/>
            <a:ext cx="5042115" cy="292271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pagesperso-orange.fr/palikaguyane/image%200/ap%20remora.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963931"/>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9355151">
            <a:off x="-273435" y="2545587"/>
            <a:ext cx="9136589"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Commensalism</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3178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09600" cy="762000"/>
          </a:xfrm>
        </p:spPr>
        <p:txBody>
          <a:bodyPr/>
          <a:lstStyle/>
          <a:p>
            <a:pPr algn="l"/>
            <a:r>
              <a:rPr lang="en-US" dirty="0"/>
              <a:t>4</a:t>
            </a:r>
            <a:r>
              <a:rPr lang="en-US" dirty="0" smtClean="0"/>
              <a:t>.</a:t>
            </a:r>
            <a:endParaRPr lang="en-US" dirty="0"/>
          </a:p>
        </p:txBody>
      </p:sp>
      <p:sp>
        <p:nvSpPr>
          <p:cNvPr id="3" name="Content Placeholder 2"/>
          <p:cNvSpPr>
            <a:spLocks noGrp="1"/>
          </p:cNvSpPr>
          <p:nvPr>
            <p:ph idx="1"/>
          </p:nvPr>
        </p:nvSpPr>
        <p:spPr>
          <a:xfrm>
            <a:off x="914400" y="304800"/>
            <a:ext cx="8229600" cy="2133599"/>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US" dirty="0" smtClean="0"/>
              <a:t>Ticks require blood meals to complete their complex life cycles. Ticks are vectors (transmitters) of diseases for humans and animals. Ticks can transmit disease to many hosts and act as vectors when pathogens in their saliva and mouth secretions get into the host's skin and blood.</a:t>
            </a:r>
            <a:endParaRPr lang="en-US" dirty="0"/>
          </a:p>
        </p:txBody>
      </p:sp>
      <p:pic>
        <p:nvPicPr>
          <p:cNvPr id="5122" name="Picture 2" descr="http://t0.gstatic.com/images?q=tbn:ANd9GcSVXuYwS27zp6-L8InYd4oVD9m9YGsUYLdKRhvnWdoQl4iZMtY6Vw:www.drsfostersmith.com/images/articles/a-62-do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3352800" cy="267037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t0.gstatic.com/images?q=tbn:ANd9GcTUgwljwMgKJwJkHQ1-ZBbUMkEv6LZEzez4fcGRsnyvwRZNC-_3cw:www.petarmor.com/wp-content/uploads/2013/04/EngorgedTick_TJDunnDVM300ppi_FLEA_AND_TICK_DO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240485"/>
            <a:ext cx="3352800" cy="25902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9732080">
            <a:off x="-206549" y="2052907"/>
            <a:ext cx="9731460" cy="2646878"/>
          </a:xfrm>
          <a:prstGeom prst="rect">
            <a:avLst/>
          </a:prstGeom>
          <a:noFill/>
        </p:spPr>
        <p:txBody>
          <a:bodyPr wrap="square" lIns="91440" tIns="45720" rIns="91440" bIns="45720">
            <a:spAutoFit/>
          </a:bodyPr>
          <a:lstStyle/>
          <a:p>
            <a:pPr algn="ctr"/>
            <a:r>
              <a:rPr lang="en-US" sz="1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Parasitism</a:t>
            </a:r>
            <a:endParaRPr lang="en-US" sz="1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96807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3" y="0"/>
            <a:ext cx="609600" cy="944562"/>
          </a:xfrm>
        </p:spPr>
        <p:txBody>
          <a:bodyPr/>
          <a:lstStyle/>
          <a:p>
            <a:pPr algn="l"/>
            <a:r>
              <a:rPr lang="en-US" dirty="0"/>
              <a:t>5</a:t>
            </a:r>
            <a:r>
              <a:rPr lang="en-US" dirty="0" smtClean="0"/>
              <a:t>.</a:t>
            </a:r>
            <a:endParaRPr lang="en-US" dirty="0"/>
          </a:p>
        </p:txBody>
      </p:sp>
      <p:sp>
        <p:nvSpPr>
          <p:cNvPr id="3" name="Content Placeholder 2"/>
          <p:cNvSpPr>
            <a:spLocks noGrp="1"/>
          </p:cNvSpPr>
          <p:nvPr>
            <p:ph idx="1"/>
          </p:nvPr>
        </p:nvSpPr>
        <p:spPr>
          <a:xfrm>
            <a:off x="685800" y="228600"/>
            <a:ext cx="8229600" cy="23622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dirty="0" smtClean="0"/>
              <a:t>The clownfish attracts prey for the sea anemone to hunt and feed on. It also cleans the anemone by eating up the dead tentacles and algae that settles on it. Clownfish also provide protection from polyp-eating fish. In turn, the sea anemone feeds the clownfish with scraps or leftovers from its meals. It also provides protection to the clownfish from predators due to it’s venomous tentacles. The clownfish is not harmed by their tentacles because it is coated with mucus on its scales protecting it. </a:t>
            </a:r>
            <a:endParaRPr lang="en-US" dirty="0"/>
          </a:p>
        </p:txBody>
      </p:sp>
      <p:pic>
        <p:nvPicPr>
          <p:cNvPr id="4098" name="Picture 2" descr="http://www.buzzle.com/img/articleImages/318572-4923-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352800"/>
            <a:ext cx="3333750" cy="22193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t3.gstatic.com/images?q=tbn:ANd9GcSxMhLmO5iyEgZeV5JbczG1YNSusP8uGI3AtVGo_t6JTTvU-Y10:animatedviews.com/wp-content/uploads/2012/12/Nemo3D-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97493"/>
            <a:ext cx="4517745" cy="25299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9368659">
            <a:off x="-239767" y="2329860"/>
            <a:ext cx="9600202" cy="221599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3800" b="1" dirty="0" smtClean="0">
                <a:ln/>
                <a:solidFill>
                  <a:schemeClr val="accent3"/>
                </a:solidFill>
              </a:rPr>
              <a:t>Mutualism</a:t>
            </a:r>
            <a:endParaRPr lang="en-US" sz="13800" b="1" dirty="0">
              <a:ln/>
              <a:solidFill>
                <a:schemeClr val="accent3"/>
              </a:solidFill>
            </a:endParaRPr>
          </a:p>
        </p:txBody>
      </p:sp>
    </p:spTree>
    <p:extLst>
      <p:ext uri="{BB962C8B-B14F-4D97-AF65-F5344CB8AC3E}">
        <p14:creationId xmlns:p14="http://schemas.microsoft.com/office/powerpoint/2010/main" val="283425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407</Words>
  <Application>Microsoft Office PowerPoint</Application>
  <PresentationFormat>On-screen Show (4:3)</PresentationFormat>
  <Paragraphs>30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Symbiotic Relationships</vt:lpstr>
      <vt:lpstr>PowerPoint Presentation</vt:lpstr>
      <vt:lpstr>2.</vt:lpstr>
      <vt:lpstr>3.</vt:lpstr>
      <vt:lpstr>4.</vt:lpstr>
      <vt:lpstr>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Symbiotic Relationships</dc:title>
  <dc:creator>BrittanyM</dc:creator>
  <cp:lastModifiedBy>Windows User</cp:lastModifiedBy>
  <cp:revision>10</cp:revision>
  <dcterms:created xsi:type="dcterms:W3CDTF">2013-09-10T18:46:30Z</dcterms:created>
  <dcterms:modified xsi:type="dcterms:W3CDTF">2013-09-17T15:20:31Z</dcterms:modified>
</cp:coreProperties>
</file>