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71" r:id="rId10"/>
    <p:sldId id="263" r:id="rId11"/>
    <p:sldId id="264" r:id="rId12"/>
    <p:sldId id="269" r:id="rId13"/>
    <p:sldId id="270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AF200"/>
    <a:srgbClr val="DDFF7D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5" d="100"/>
          <a:sy n="75" d="100"/>
        </p:scale>
        <p:origin x="-97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dna+translation&amp;source=images&amp;cd=&amp;cad=rja&amp;docid=VdB2qMk0-g4RQM&amp;tbnid=NA1QFFmtyrn2DM:&amp;ved=0CAUQjRw&amp;url=http://en.wikipedia.org/wiki/Three_prime_untranslated_region&amp;ei=toebUsCJGJOQhQeH1YCAAQ&amp;bvm=bv.57155469,d.ZGU&amp;psig=AFQjCNHlWZYLFH0I30r1kGBPTpgD8v0Iig&amp;ust=138601063805175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Transcription and Translation</a:t>
            </a:r>
            <a:endParaRPr lang="en-US" sz="40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5334000"/>
            <a:ext cx="7848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Essential Question-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is information moved between nucleic acids and proteins?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http://www.anselm.edu/homepage/jpitocch/genbio/transcrtran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49" y="1337277"/>
            <a:ext cx="4736902" cy="3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0772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RNA molecule is released by RNA polymerase and moves to </a:t>
            </a:r>
            <a:r>
              <a:rPr lang="en-US" sz="2400" b="1" u="sng" dirty="0" smtClean="0"/>
              <a:t>the cytoplasm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RNA </a:t>
            </a:r>
            <a:r>
              <a:rPr lang="en-US" sz="2400" dirty="0"/>
              <a:t>polymerase comes off the </a:t>
            </a:r>
            <a:r>
              <a:rPr lang="en-US" sz="2400" dirty="0" smtClean="0"/>
              <a:t>DNA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DNA </a:t>
            </a:r>
            <a:r>
              <a:rPr lang="en-US" sz="2400" dirty="0"/>
              <a:t>double helix closes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6172200"/>
            <a:ext cx="52578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55102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69706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431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98914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3518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8122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42727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7331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768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26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98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48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90996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7800" y="5410200"/>
            <a:ext cx="52578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628122" y="4572000"/>
            <a:ext cx="2317102" cy="1371600"/>
          </a:xfrm>
          <a:prstGeom prst="ellipse">
            <a:avLst/>
          </a:prstGeom>
          <a:solidFill>
            <a:schemeClr val="bg1">
              <a:lumMod val="75000"/>
              <a:alpha val="4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5052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338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62400" y="5410200"/>
            <a:ext cx="0" cy="7620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13657" y="3777343"/>
            <a:ext cx="2589031" cy="1203481"/>
          </a:xfrm>
          <a:custGeom>
            <a:avLst/>
            <a:gdLst>
              <a:gd name="connsiteX0" fmla="*/ 0 w 2589031"/>
              <a:gd name="connsiteY0" fmla="*/ 0 h 1203481"/>
              <a:gd name="connsiteX1" fmla="*/ 957943 w 2589031"/>
              <a:gd name="connsiteY1" fmla="*/ 1121228 h 1203481"/>
              <a:gd name="connsiteX2" fmla="*/ 2394857 w 2589031"/>
              <a:gd name="connsiteY2" fmla="*/ 1121228 h 1203481"/>
              <a:gd name="connsiteX3" fmla="*/ 2536372 w 2589031"/>
              <a:gd name="connsiteY3" fmla="*/ 1143000 h 120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031" h="1203481">
                <a:moveTo>
                  <a:pt x="0" y="0"/>
                </a:moveTo>
                <a:cubicBezTo>
                  <a:pt x="279400" y="467178"/>
                  <a:pt x="558800" y="934357"/>
                  <a:pt x="957943" y="1121228"/>
                </a:cubicBezTo>
                <a:cubicBezTo>
                  <a:pt x="1357086" y="1308099"/>
                  <a:pt x="2131786" y="1117599"/>
                  <a:pt x="2394857" y="1121228"/>
                </a:cubicBezTo>
                <a:cubicBezTo>
                  <a:pt x="2657928" y="1124857"/>
                  <a:pt x="2597150" y="1133928"/>
                  <a:pt x="2536372" y="1143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57200" y="3614057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33400" y="3766457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9600" y="3918857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85800" y="4038600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62000" y="4147457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38200" y="4278084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52500" y="4386942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066800" y="4495800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191986" y="4572000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95400" y="4648200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71600" y="4724400"/>
            <a:ext cx="228600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524000" y="4757057"/>
            <a:ext cx="184172" cy="1959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676400" y="4767943"/>
            <a:ext cx="93306" cy="228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11694" y="4757057"/>
            <a:ext cx="93306" cy="228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950098" y="4746171"/>
            <a:ext cx="93306" cy="228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02498" y="4724400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209800" y="4724400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362200" y="4702628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514600" y="4724400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67000" y="4702627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819400" y="4702627"/>
            <a:ext cx="0" cy="250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>
            <a:off x="1219200" y="3429000"/>
            <a:ext cx="5791200" cy="5334000"/>
          </a:xfrm>
          <a:prstGeom prst="arc">
            <a:avLst>
              <a:gd name="adj1" fmla="val 14609635"/>
              <a:gd name="adj2" fmla="val 12215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ight Arrow 74"/>
          <p:cNvSpPr/>
          <p:nvPr/>
        </p:nvSpPr>
        <p:spPr>
          <a:xfrm rot="20367144">
            <a:off x="2244257" y="3828653"/>
            <a:ext cx="9144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943600" y="3576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Cytoplasm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18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 smtClean="0"/>
              <a:t>Regulation of Transcription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Promoter Strength- Some promoters are more attractive to RNA polymerase and produce </a:t>
            </a:r>
            <a:r>
              <a:rPr lang="en-US" sz="2800" b="1" u="sng" dirty="0" smtClean="0"/>
              <a:t>more DNA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Activators- </a:t>
            </a:r>
            <a:r>
              <a:rPr lang="en-US" sz="2800" dirty="0" smtClean="0"/>
              <a:t> </a:t>
            </a:r>
            <a:r>
              <a:rPr lang="en-US" sz="2800" dirty="0"/>
              <a:t>Proteins bind to the promoter region of DNA and recruit RNA polymerase </a:t>
            </a:r>
            <a:r>
              <a:rPr lang="en-US" sz="2800" dirty="0" smtClean="0"/>
              <a:t>faster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Repressors </a:t>
            </a:r>
            <a:r>
              <a:rPr lang="en-US" sz="2800" dirty="0" smtClean="0"/>
              <a:t>- </a:t>
            </a:r>
            <a:r>
              <a:rPr lang="en-US" sz="2800" dirty="0"/>
              <a:t>Proteins bind to </a:t>
            </a:r>
            <a:r>
              <a:rPr lang="en-US" sz="2800" dirty="0" smtClean="0"/>
              <a:t>promoter on DNA and </a:t>
            </a:r>
            <a:r>
              <a:rPr lang="en-US" sz="2800" dirty="0"/>
              <a:t>stop the enzyme from starting transcription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Translation</a:t>
            </a:r>
            <a:endParaRPr lang="en-US" sz="5400" dirty="0"/>
          </a:p>
        </p:txBody>
      </p:sp>
      <p:pic>
        <p:nvPicPr>
          <p:cNvPr id="1028" name="Picture 4" descr="http://upload.wikimedia.org/wikipedia/commons/6/68/Central_Dogma_of_Molecular_Biochemistry_with_Enzyme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4"/>
          <a:stretch/>
        </p:blipFill>
        <p:spPr bwMode="auto">
          <a:xfrm>
            <a:off x="2029517" y="1614464"/>
            <a:ext cx="5084966" cy="2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406" y="47901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process of ribosomes decoding an mRNA molecule to make a specific protein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3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Codon</a:t>
            </a:r>
            <a:r>
              <a:rPr lang="en-US" sz="2400" dirty="0"/>
              <a:t>- 3 bases that code for an amino acid on an </a:t>
            </a:r>
            <a:r>
              <a:rPr lang="en-US" sz="2400" dirty="0" smtClean="0"/>
              <a:t>mRNA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837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7030A0"/>
                </a:solidFill>
              </a:rPr>
              <a:t>tRNA</a:t>
            </a:r>
            <a:r>
              <a:rPr lang="en-US" sz="2400" dirty="0" smtClean="0"/>
              <a:t> </a:t>
            </a:r>
            <a:r>
              <a:rPr lang="en-US" sz="2400" dirty="0"/>
              <a:t>(transfer RNA) – RNA molecule that brings free amino acids to the </a:t>
            </a:r>
            <a:r>
              <a:rPr lang="en-US" sz="2400" dirty="0" smtClean="0"/>
              <a:t>ribosome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12193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Anticodon</a:t>
            </a:r>
            <a:r>
              <a:rPr lang="en-US" sz="2400" dirty="0" smtClean="0"/>
              <a:t>- </a:t>
            </a:r>
            <a:r>
              <a:rPr lang="en-US" sz="2400" dirty="0"/>
              <a:t>3 bases on the </a:t>
            </a:r>
            <a:r>
              <a:rPr lang="en-US" sz="2400" dirty="0" err="1"/>
              <a:t>tRNA</a:t>
            </a:r>
            <a:r>
              <a:rPr lang="en-US" sz="2400" dirty="0"/>
              <a:t> which pairs with the mRNA </a:t>
            </a:r>
            <a:r>
              <a:rPr lang="en-US" sz="2400" dirty="0" smtClean="0"/>
              <a:t>temporarily</a:t>
            </a:r>
            <a:endParaRPr lang="en-US" sz="2400" dirty="0"/>
          </a:p>
        </p:txBody>
      </p:sp>
      <p:pic>
        <p:nvPicPr>
          <p:cNvPr id="3074" name="Picture 2" descr="http://cr4.globalspec.com/PostImages/200912/3.b-c.translation_B7D18866-F52D-3AF1-9EDB8F7471E022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66872"/>
            <a:ext cx="5029200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62200" y="3352800"/>
            <a:ext cx="685800" cy="47607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44468" y="4463142"/>
            <a:ext cx="1056132" cy="1251857"/>
          </a:xfrm>
          <a:prstGeom prst="round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0410811">
            <a:off x="4981877" y="4551652"/>
            <a:ext cx="768096" cy="377372"/>
          </a:xfrm>
          <a:prstGeom prst="roundRect">
            <a:avLst/>
          </a:prstGeom>
          <a:noFill/>
          <a:ln w="444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100078"/>
            <a:ext cx="838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1. mRNA </a:t>
            </a:r>
            <a:r>
              <a:rPr lang="en-US" dirty="0"/>
              <a:t>moves through the </a:t>
            </a:r>
            <a:r>
              <a:rPr lang="en-US" dirty="0" smtClean="0"/>
              <a:t>ribosome</a:t>
            </a:r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1" y="1766500"/>
            <a:ext cx="228600" cy="914728"/>
            <a:chOff x="0" y="0"/>
            <a:chExt cx="180975" cy="104775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9525" y="9525"/>
              <a:ext cx="17145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0"/>
              <a:ext cx="9525" cy="1038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047750"/>
              <a:ext cx="1619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733800"/>
            <a:ext cx="6391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286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/>
              <a:t>with the complimentary anticodon binds to the mRNA codon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58370"/>
            <a:ext cx="821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3. Ribosome </a:t>
            </a:r>
            <a:r>
              <a:rPr lang="en-US" dirty="0"/>
              <a:t>links together the amino acids and releases the empty </a:t>
            </a:r>
            <a:r>
              <a:rPr lang="en-US" dirty="0" err="1"/>
              <a:t>tRNA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362200"/>
            <a:ext cx="798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4. Ribosome </a:t>
            </a:r>
            <a:r>
              <a:rPr lang="en-US" dirty="0"/>
              <a:t>moves over 3 </a:t>
            </a:r>
            <a:r>
              <a:rPr lang="en-US" dirty="0" smtClean="0"/>
              <a:t>bases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(Steps 2-4 repeat until entire mRNA sequence has been read)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67670"/>
            <a:ext cx="821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5. When </a:t>
            </a:r>
            <a:r>
              <a:rPr lang="en-US" dirty="0"/>
              <a:t>the ribosome reaches a stop codon, the new protein is released and the ribosome releases the mRNA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28600"/>
            <a:ext cx="807720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 smtClean="0"/>
              <a:t>Steps of Translation</a:t>
            </a:r>
          </a:p>
        </p:txBody>
      </p:sp>
    </p:spTree>
    <p:extLst>
      <p:ext uri="{BB962C8B-B14F-4D97-AF65-F5344CB8AC3E}">
        <p14:creationId xmlns:p14="http://schemas.microsoft.com/office/powerpoint/2010/main" val="25942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14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u="sng" dirty="0" smtClean="0"/>
              <a:t>64 </a:t>
            </a:r>
            <a:r>
              <a:rPr lang="en-US" sz="2400" dirty="0" smtClean="0"/>
              <a:t>possible different codons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1828800"/>
            <a:ext cx="914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1832361"/>
            <a:ext cx="914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1828800"/>
            <a:ext cx="914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00350" y="1150203"/>
            <a:ext cx="4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20241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21175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2900" y="1143000"/>
            <a:ext cx="4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0700" y="1150203"/>
            <a:ext cx="4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0" y="1143000"/>
            <a:ext cx="49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3179669" y="2362198"/>
            <a:ext cx="651062" cy="1402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62400" y="2368964"/>
            <a:ext cx="651062" cy="14029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41769" y="2368964"/>
            <a:ext cx="651062" cy="14029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86050" y="3609975"/>
            <a:ext cx="3162300" cy="20002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64813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u="sng" dirty="0"/>
              <a:t>61 </a:t>
            </a:r>
            <a:r>
              <a:rPr lang="en-US" sz="2400" dirty="0"/>
              <a:t>codons for amino acids and 3 stop codons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amino acids have several </a:t>
            </a:r>
            <a:r>
              <a:rPr lang="en-US" sz="2400" dirty="0" smtClean="0"/>
              <a:t>codons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Remember- There are 20 different amino acids!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28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 smtClean="0"/>
              <a:t>How many codons are there?</a:t>
            </a:r>
          </a:p>
        </p:txBody>
      </p:sp>
    </p:spTree>
    <p:extLst>
      <p:ext uri="{BB962C8B-B14F-4D97-AF65-F5344CB8AC3E}">
        <p14:creationId xmlns:p14="http://schemas.microsoft.com/office/powerpoint/2010/main" val="37138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PoL-Fig-10-11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2078355"/>
            <a:ext cx="5629275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153127"/>
            <a:ext cx="807720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 smtClean="0"/>
              <a:t>Using a codon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1757362" cy="1323439"/>
          </a:xfrm>
          <a:prstGeom prst="rect">
            <a:avLst/>
          </a:prstGeom>
          <a:noFill/>
          <a:ln w="82550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 Find the row for the first base of the codon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5376" y="5953780"/>
            <a:ext cx="22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Example: AGU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33600" y="4117148"/>
            <a:ext cx="4800600" cy="838200"/>
          </a:xfrm>
          <a:prstGeom prst="rect">
            <a:avLst/>
          </a:prstGeom>
          <a:noFill/>
          <a:ln w="73025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4038" y="886361"/>
            <a:ext cx="1757362" cy="1323439"/>
          </a:xfrm>
          <a:prstGeom prst="rect">
            <a:avLst/>
          </a:prstGeom>
          <a:noFill/>
          <a:ln w="50800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dirty="0" smtClean="0"/>
              <a:t>. Find the column for the second base of the codon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01635" y="4107184"/>
            <a:ext cx="1232565" cy="838200"/>
          </a:xfrm>
          <a:prstGeom prst="rect">
            <a:avLst/>
          </a:prstGeom>
          <a:noFill/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6638" y="3864564"/>
            <a:ext cx="1757362" cy="1323439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3. Find the row for the third base of the codon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701635" y="4114800"/>
            <a:ext cx="394365" cy="22860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5562601" y="5953780"/>
            <a:ext cx="249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makes serine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0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562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Protein Sequence- ___________  ___________  ____________  _____________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9554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DNA Sequence- TAC GGG CTA ACG </a:t>
            </a:r>
            <a:r>
              <a:rPr lang="en-US" dirty="0" smtClean="0"/>
              <a:t>ATC      </a:t>
            </a:r>
            <a:r>
              <a:rPr lang="en-US" sz="1600" b="1" dirty="0" smtClean="0"/>
              <a:t>Write the complimentary RNA sequence.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15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Methionine        </a:t>
            </a:r>
            <a:r>
              <a:rPr lang="en-US" b="1" dirty="0" err="1" smtClean="0">
                <a:solidFill>
                  <a:srgbClr val="C00000"/>
                </a:solidFill>
              </a:rPr>
              <a:t>Proline</a:t>
            </a:r>
            <a:r>
              <a:rPr lang="en-US" b="1" dirty="0" smtClean="0">
                <a:solidFill>
                  <a:srgbClr val="C00000"/>
                </a:solidFill>
              </a:rPr>
              <a:t>             Aspartic Acid      Cysteine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93855"/>
            <a:ext cx="80010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RNA </a:t>
            </a:r>
            <a:r>
              <a:rPr lang="en-US" dirty="0"/>
              <a:t>Sequence- AUG CCC GAU UGC </a:t>
            </a:r>
            <a:r>
              <a:rPr lang="en-US" dirty="0" smtClean="0"/>
              <a:t>UAG      </a:t>
            </a:r>
            <a:r>
              <a:rPr lang="en-US" sz="1600" b="1" dirty="0" smtClean="0"/>
              <a:t>Determine the protein sequence.</a:t>
            </a:r>
            <a:endParaRPr lang="en-US" sz="1600" b="1" dirty="0"/>
          </a:p>
        </p:txBody>
      </p:sp>
      <p:pic>
        <p:nvPicPr>
          <p:cNvPr id="7" name="Picture 6" descr="Description: PoL-Fig-10-11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027"/>
            <a:ext cx="5629275" cy="394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process of how a section </a:t>
            </a:r>
            <a:r>
              <a:rPr lang="en-US" sz="2800" dirty="0"/>
              <a:t>of DNA is copied into the complimentary sequence of RNA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Transcription is…</a:t>
            </a:r>
            <a:endParaRPr lang="en-US" sz="3200" dirty="0"/>
          </a:p>
        </p:txBody>
      </p:sp>
      <p:pic>
        <p:nvPicPr>
          <p:cNvPr id="1028" name="Picture 4" descr="http://geneed.nlm.nih.gov/images/transcriptio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096000" cy="40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1744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step of gene </a:t>
            </a:r>
            <a:r>
              <a:rPr lang="en-US" sz="2800" dirty="0" smtClean="0"/>
              <a:t>expression (turning DNA sequence into functional molecules)</a:t>
            </a:r>
            <a:endParaRPr lang="en-US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Occurs </a:t>
            </a:r>
            <a:r>
              <a:rPr lang="en-US" sz="2800" dirty="0"/>
              <a:t>in the </a:t>
            </a:r>
            <a:r>
              <a:rPr lang="en-US" sz="2800" b="1" u="sng" dirty="0" smtClean="0"/>
              <a:t>nucleus</a:t>
            </a:r>
            <a:r>
              <a:rPr lang="en-US" sz="2800" dirty="0" smtClean="0"/>
              <a:t> </a:t>
            </a:r>
            <a:r>
              <a:rPr lang="en-US" sz="2800" dirty="0"/>
              <a:t>of eukaryotes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767118" cy="42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­­­­­­­</a:t>
            </a:r>
            <a:r>
              <a:rPr lang="en-US" b="1" u="sng" dirty="0"/>
              <a:t>Transfer RNA (</a:t>
            </a:r>
            <a:r>
              <a:rPr lang="en-US" b="1" u="sng" dirty="0" err="1"/>
              <a:t>tRNA</a:t>
            </a:r>
            <a:r>
              <a:rPr lang="en-US" b="1" u="sng" dirty="0"/>
              <a:t>)</a:t>
            </a:r>
            <a:r>
              <a:rPr lang="en-US" dirty="0"/>
              <a:t> - transfers the amino acids to the </a:t>
            </a:r>
            <a:r>
              <a:rPr lang="en-US" dirty="0" smtClean="0"/>
              <a:t>ribosomes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2626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Ribosomal RNA (</a:t>
            </a:r>
            <a:r>
              <a:rPr lang="en-US" b="1" u="sng" dirty="0" err="1"/>
              <a:t>rRNA</a:t>
            </a:r>
            <a:r>
              <a:rPr lang="en-US" b="1" u="sng" dirty="0"/>
              <a:t>)</a:t>
            </a:r>
            <a:r>
              <a:rPr lang="en-US" b="1" dirty="0"/>
              <a:t> </a:t>
            </a:r>
            <a:r>
              <a:rPr lang="en-US" dirty="0"/>
              <a:t>- make up ribosomes, the organelle that </a:t>
            </a:r>
            <a:endParaRPr lang="en-US" dirty="0" smtClean="0"/>
          </a:p>
          <a:p>
            <a:pPr lvl="0"/>
            <a:r>
              <a:rPr lang="en-US" dirty="0" smtClean="0"/>
              <a:t>synthesizes </a:t>
            </a:r>
            <a:r>
              <a:rPr lang="en-US" dirty="0"/>
              <a:t>proteins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838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 smtClean="0"/>
              <a:t>Messenger RNA (mRNA) </a:t>
            </a:r>
            <a:r>
              <a:rPr lang="en-US" dirty="0" smtClean="0"/>
              <a:t>-  </a:t>
            </a:r>
            <a:r>
              <a:rPr lang="en-US" dirty="0"/>
              <a:t>Short pieces of RNA that carry messages from </a:t>
            </a:r>
            <a:endParaRPr lang="en-US" dirty="0" smtClean="0"/>
          </a:p>
          <a:p>
            <a:pPr lvl="0"/>
            <a:r>
              <a:rPr lang="en-US" dirty="0" smtClean="0"/>
              <a:t>the DNA </a:t>
            </a:r>
            <a:r>
              <a:rPr lang="en-US" dirty="0"/>
              <a:t>to the rest of the cell, instructions for making proteins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24000" cy="24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rna.ucsc.edu/rnacenter/images/figs/70s_etrna_nolab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4" y="2850902"/>
            <a:ext cx="2093116" cy="17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upload.wikimedia.org/wikipedia/commons/b/ba/TRNA-Phe_yeast_1e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4" y="4724400"/>
            <a:ext cx="1978026" cy="19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5158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RNA is made by RNA polymerase that links together nucleotides </a:t>
            </a:r>
            <a:r>
              <a:rPr lang="en-US" sz="3200" b="1" u="sng" dirty="0" smtClean="0"/>
              <a:t>AND</a:t>
            </a:r>
            <a:r>
              <a:rPr lang="en-US" sz="3200" dirty="0" smtClean="0"/>
              <a:t> opens the DNA helix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3303"/>
            <a:ext cx="2895600" cy="426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81755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u="sng" dirty="0" smtClean="0"/>
              <a:t>Initiation- </a:t>
            </a:r>
            <a:r>
              <a:rPr lang="en-US" sz="3000" dirty="0" smtClean="0"/>
              <a:t>RNA polymerase binds to and opens the DNA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u="sng" dirty="0" smtClean="0"/>
              <a:t>Elongation</a:t>
            </a:r>
            <a:r>
              <a:rPr lang="en-US" sz="3000" dirty="0" smtClean="0"/>
              <a:t>- </a:t>
            </a:r>
            <a:r>
              <a:rPr lang="en-US" sz="3000" dirty="0"/>
              <a:t>RNA strand is made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u="sng" dirty="0" smtClean="0"/>
              <a:t>Termination</a:t>
            </a:r>
            <a:r>
              <a:rPr lang="en-US" sz="3000" dirty="0" smtClean="0"/>
              <a:t>- </a:t>
            </a:r>
            <a:r>
              <a:rPr lang="en-US" sz="3000" dirty="0"/>
              <a:t>RNA polymerase comes off the DNA and the DNA helix </a:t>
            </a:r>
            <a:r>
              <a:rPr lang="en-US" sz="3000" dirty="0" smtClean="0"/>
              <a:t>closes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sz="3200" i="1" dirty="0" smtClean="0"/>
              <a:t>These are the same steps as DNA replication</a:t>
            </a:r>
            <a:endParaRPr lang="en-US" sz="3200" i="1" dirty="0"/>
          </a:p>
          <a:p>
            <a:pPr>
              <a:lnSpc>
                <a:spcPct val="150000"/>
              </a:lnSpc>
            </a:pP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5618" y="304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Steps of Transcription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2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70557"/>
            <a:ext cx="80772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 </a:t>
            </a:r>
            <a:r>
              <a:rPr lang="en-US" sz="2800" b="1" u="sng" dirty="0" smtClean="0"/>
              <a:t>Promoter region</a:t>
            </a:r>
            <a:r>
              <a:rPr lang="en-US" sz="2800" dirty="0" smtClean="0"/>
              <a:t>- </a:t>
            </a:r>
            <a:r>
              <a:rPr lang="en-US" sz="2800" dirty="0"/>
              <a:t>Area of DNA that </a:t>
            </a:r>
            <a:r>
              <a:rPr lang="en-US" sz="2800" dirty="0" smtClean="0"/>
              <a:t>RNA polymerase attaches to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RNA polymerase binds to the promoter on the DNA strand and opens DNA double helix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5410200"/>
            <a:ext cx="5257800" cy="762000"/>
            <a:chOff x="1447800" y="5410200"/>
            <a:chExt cx="5257800" cy="762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6172200"/>
              <a:ext cx="5257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55102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9706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84310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98914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13518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28122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42727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57331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71935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86539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01143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15747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30351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4955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59559" y="5410200"/>
              <a:ext cx="0" cy="7620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74163" y="5410200"/>
              <a:ext cx="0" cy="7620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88767" y="5410200"/>
              <a:ext cx="0" cy="7620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03371" y="5410200"/>
              <a:ext cx="0" cy="7620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17976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32580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47184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61788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76392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90996" y="5410200"/>
              <a:ext cx="0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47800" y="5410200"/>
              <a:ext cx="5257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711696" y="3914735"/>
            <a:ext cx="2936504" cy="1647865"/>
            <a:chOff x="1598646" y="3656485"/>
            <a:chExt cx="2936504" cy="1647865"/>
          </a:xfrm>
        </p:grpSpPr>
        <p:sp>
          <p:nvSpPr>
            <p:cNvPr id="34" name="Oval 33"/>
            <p:cNvSpPr/>
            <p:nvPr/>
          </p:nvSpPr>
          <p:spPr>
            <a:xfrm>
              <a:off x="1598646" y="3656485"/>
              <a:ext cx="2317102" cy="1371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ircular Arrow 37"/>
            <p:cNvSpPr/>
            <p:nvPr/>
          </p:nvSpPr>
          <p:spPr>
            <a:xfrm rot="2137033">
              <a:off x="3247525" y="4237550"/>
              <a:ext cx="1287625" cy="1066800"/>
            </a:xfrm>
            <a:prstGeom prst="circular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9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RNA polymerase makes new RNA strand in the 5’→3’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Template </a:t>
            </a:r>
            <a:r>
              <a:rPr lang="en-US" sz="2800" dirty="0"/>
              <a:t>strand- DNA strand </a:t>
            </a:r>
            <a:r>
              <a:rPr lang="en-US" sz="2800" dirty="0" smtClean="0"/>
              <a:t>used as a pattern for </a:t>
            </a:r>
            <a:r>
              <a:rPr lang="en-US" sz="2800" dirty="0"/>
              <a:t>RNA </a:t>
            </a:r>
            <a:r>
              <a:rPr lang="en-US" sz="2800" dirty="0" smtClean="0"/>
              <a:t>synthesis</a:t>
            </a:r>
            <a:endParaRPr lang="en-US" sz="2800" dirty="0"/>
          </a:p>
        </p:txBody>
      </p:sp>
      <p:pic>
        <p:nvPicPr>
          <p:cNvPr id="5122" name="Picture 2" descr="http://www.chemguide.co.uk/organicprops/aminoacids/transcrib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r="4562"/>
          <a:stretch/>
        </p:blipFill>
        <p:spPr bwMode="auto">
          <a:xfrm>
            <a:off x="1970314" y="2965221"/>
            <a:ext cx="5203372" cy="38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578" y="304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At the end of transcription, mRNA moves from the nucleus to the cytoplasm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Translation occurs at a ribosome and makes a </a:t>
            </a:r>
            <a:r>
              <a:rPr lang="en-US" sz="2400" dirty="0" smtClean="0"/>
              <a:t>new protein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78" y="2057400"/>
            <a:ext cx="6858000" cy="47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527</Words>
  <Application>Microsoft Office PowerPoint</Application>
  <PresentationFormat>On-screen Show (4:3)</PresentationFormat>
  <Paragraphs>65</Paragraphs>
  <Slides>17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Hohenstein</dc:creator>
  <cp:lastModifiedBy>Windows User</cp:lastModifiedBy>
  <cp:revision>25</cp:revision>
  <dcterms:created xsi:type="dcterms:W3CDTF">2006-08-16T00:00:00Z</dcterms:created>
  <dcterms:modified xsi:type="dcterms:W3CDTF">2014-11-17T20:48:31Z</dcterms:modified>
</cp:coreProperties>
</file>