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56" r:id="rId3"/>
    <p:sldId id="258" r:id="rId4"/>
    <p:sldId id="259" r:id="rId5"/>
    <p:sldId id="260" r:id="rId6"/>
    <p:sldId id="264" r:id="rId7"/>
    <p:sldId id="266" r:id="rId8"/>
    <p:sldId id="257" r:id="rId9"/>
    <p:sldId id="263" r:id="rId10"/>
    <p:sldId id="269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FBDCCA-340B-40DA-917C-12243D28B53F}">
          <p14:sldIdLst>
            <p14:sldId id="268"/>
            <p14:sldId id="256"/>
            <p14:sldId id="258"/>
            <p14:sldId id="259"/>
            <p14:sldId id="260"/>
            <p14:sldId id="264"/>
            <p14:sldId id="266"/>
          </p14:sldIdLst>
        </p14:section>
        <p14:section name="Untitled Section" id="{1E4742F8-F603-448D-917A-3C458A65BF01}">
          <p14:sldIdLst>
            <p14:sldId id="257"/>
            <p14:sldId id="263"/>
            <p14:sldId id="269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D7DB818-70B6-44F5-B8A7-36920438A5B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10DCB66-D256-4730-BD1C-5804F148A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Organelle Function Posters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39240"/>
            <a:ext cx="8595360" cy="49377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Make a poster that presents the following information:</a:t>
            </a:r>
          </a:p>
          <a:p>
            <a:pPr marL="627952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Cell Function</a:t>
            </a:r>
          </a:p>
          <a:p>
            <a:pPr marL="627952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Organelles involves</a:t>
            </a:r>
          </a:p>
          <a:p>
            <a:pPr marL="627952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Description of HOW each organelle is involved</a:t>
            </a:r>
          </a:p>
          <a:p>
            <a:pPr marL="627952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An illustration related to your topic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products and reactants of photosynthesis and respiration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Photosynthesis:</a:t>
            </a:r>
          </a:p>
          <a:p>
            <a:pPr marL="0" indent="0">
              <a:buNone/>
            </a:pPr>
            <a:r>
              <a:rPr lang="pt-BR" sz="2800" dirty="0" smtClean="0"/>
              <a:t>6CO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</a:t>
            </a:r>
            <a:r>
              <a:rPr lang="pt-BR" sz="2800" dirty="0"/>
              <a:t>+ 6H</a:t>
            </a:r>
            <a:r>
              <a:rPr lang="pt-BR" sz="2800" baseline="-25000" dirty="0"/>
              <a:t>2</a:t>
            </a:r>
            <a:r>
              <a:rPr lang="pt-BR" sz="2800" dirty="0"/>
              <a:t>O   </a:t>
            </a:r>
            <a:r>
              <a:rPr lang="pt-BR" sz="2800" b="1" u="sng" baseline="30000" dirty="0"/>
              <a:t>light energy</a:t>
            </a:r>
            <a:r>
              <a:rPr lang="pt-BR" sz="2800" dirty="0"/>
              <a:t>→ C</a:t>
            </a:r>
            <a:r>
              <a:rPr lang="pt-BR" sz="2800" baseline="-25000" dirty="0"/>
              <a:t>6</a:t>
            </a:r>
            <a:r>
              <a:rPr lang="pt-BR" sz="2800" dirty="0"/>
              <a:t>H</a:t>
            </a:r>
            <a:r>
              <a:rPr lang="pt-BR" sz="2800" baseline="-25000" dirty="0"/>
              <a:t>12</a:t>
            </a:r>
            <a:r>
              <a:rPr lang="pt-BR" sz="2800" dirty="0"/>
              <a:t>O</a:t>
            </a:r>
            <a:r>
              <a:rPr lang="pt-BR" sz="2800" baseline="-25000" dirty="0"/>
              <a:t>6</a:t>
            </a:r>
            <a:r>
              <a:rPr lang="pt-BR" sz="2800" dirty="0"/>
              <a:t> + </a:t>
            </a:r>
            <a:r>
              <a:rPr lang="pt-BR" sz="2800" dirty="0" smtClean="0"/>
              <a:t>6O</a:t>
            </a:r>
            <a:r>
              <a:rPr lang="pt-BR" sz="2800" baseline="-25000" dirty="0" smtClean="0"/>
              <a:t>2</a:t>
            </a:r>
          </a:p>
          <a:p>
            <a:pPr marL="0" indent="0">
              <a:buNone/>
            </a:pPr>
            <a:endParaRPr lang="pt-BR" sz="2800" baseline="-25000" dirty="0"/>
          </a:p>
          <a:p>
            <a:pPr marL="0" indent="0">
              <a:buNone/>
            </a:pPr>
            <a:r>
              <a:rPr lang="pt-BR" sz="2800" dirty="0" smtClean="0"/>
              <a:t>Cellular Respiration</a:t>
            </a:r>
          </a:p>
          <a:p>
            <a:pPr marL="0" indent="0">
              <a:buNone/>
            </a:pPr>
            <a:r>
              <a:rPr lang="pt-BR" sz="2800" dirty="0" smtClean="0"/>
              <a:t>C</a:t>
            </a:r>
            <a:r>
              <a:rPr lang="pt-BR" sz="2800" baseline="-25000" dirty="0" smtClean="0"/>
              <a:t>6</a:t>
            </a:r>
            <a:r>
              <a:rPr lang="pt-BR" sz="2800" dirty="0" smtClean="0"/>
              <a:t>H</a:t>
            </a:r>
            <a:r>
              <a:rPr lang="pt-BR" sz="2800" baseline="-25000" dirty="0" smtClean="0"/>
              <a:t>12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6</a:t>
            </a:r>
            <a:r>
              <a:rPr lang="pt-BR" sz="2800" dirty="0" smtClean="0"/>
              <a:t> </a:t>
            </a:r>
            <a:r>
              <a:rPr lang="pt-BR" sz="2800" dirty="0"/>
              <a:t>+ </a:t>
            </a:r>
            <a:r>
              <a:rPr lang="pt-BR" sz="2800" dirty="0" smtClean="0"/>
              <a:t>6O</a:t>
            </a:r>
            <a:r>
              <a:rPr lang="pt-BR" sz="2800" baseline="-25000" dirty="0" smtClean="0"/>
              <a:t>2</a:t>
            </a:r>
            <a:r>
              <a:rPr lang="pt-BR" sz="2800" b="1" u="sng" baseline="30000" dirty="0"/>
              <a:t> </a:t>
            </a:r>
            <a:r>
              <a:rPr lang="pt-BR" sz="2800" b="1" u="sng" baseline="30000" dirty="0" smtClean="0"/>
              <a:t>         </a:t>
            </a:r>
            <a:r>
              <a:rPr lang="pt-BR" sz="2800" dirty="0" smtClean="0"/>
              <a:t>→ 6CO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</a:t>
            </a:r>
            <a:r>
              <a:rPr lang="pt-BR" sz="2800" dirty="0"/>
              <a:t>+ </a:t>
            </a:r>
            <a:r>
              <a:rPr lang="pt-BR" sz="2800" dirty="0" smtClean="0"/>
              <a:t>6H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8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reactions and Dark reactions (</a:t>
            </a:r>
            <a:r>
              <a:rPr lang="en-US" smtClean="0"/>
              <a:t>Calvin cycle) in </a:t>
            </a:r>
            <a:r>
              <a:rPr lang="en-US" dirty="0" smtClean="0"/>
              <a:t>a 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Page 209 in </a:t>
            </a:r>
            <a:r>
              <a:rPr lang="en-US" smtClean="0"/>
              <a:t>your textbook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07" y="1931794"/>
            <a:ext cx="5410199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7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28572" cy="628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6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i="1" dirty="0" smtClean="0">
                <a:solidFill>
                  <a:srgbClr val="00B050"/>
                </a:solidFill>
              </a:rPr>
              <a:t>Photosynthesis</a:t>
            </a:r>
            <a:br>
              <a:rPr lang="en-US" sz="6600" b="1" i="1" dirty="0" smtClean="0">
                <a:solidFill>
                  <a:srgbClr val="00B050"/>
                </a:solidFill>
              </a:rPr>
            </a:br>
            <a:r>
              <a:rPr lang="en-US" sz="6600" b="1" i="1" dirty="0">
                <a:solidFill>
                  <a:srgbClr val="00B050"/>
                </a:solidFill>
              </a:rPr>
              <a:t>&amp;</a:t>
            </a:r>
            <a:r>
              <a:rPr lang="en-US" sz="6600" b="1" i="1" dirty="0" smtClean="0">
                <a:solidFill>
                  <a:srgbClr val="00B050"/>
                </a:solidFill>
              </a:rPr>
              <a:t/>
            </a:r>
            <a:br>
              <a:rPr lang="en-US" sz="6600" b="1" i="1" dirty="0" smtClean="0">
                <a:solidFill>
                  <a:srgbClr val="00B050"/>
                </a:solidFill>
              </a:rPr>
            </a:br>
            <a:r>
              <a:rPr lang="en-US" sz="6600" b="1" i="1" dirty="0" smtClean="0">
                <a:solidFill>
                  <a:srgbClr val="00B050"/>
                </a:solidFill>
              </a:rPr>
              <a:t>Cellular </a:t>
            </a:r>
            <a:r>
              <a:rPr lang="en-US" sz="6600" b="1" i="1" dirty="0" smtClean="0">
                <a:solidFill>
                  <a:srgbClr val="00B050"/>
                </a:solidFill>
              </a:rPr>
              <a:t>Respiration</a:t>
            </a:r>
            <a:endParaRPr lang="en-US" sz="6600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343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Essential Question: How do photosynthesis and cellular respiration compare?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equation for photosynthesis?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6CO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</a:t>
            </a:r>
            <a:r>
              <a:rPr lang="pt-BR" sz="3600" dirty="0"/>
              <a:t>+ 6H</a:t>
            </a:r>
            <a:r>
              <a:rPr lang="pt-BR" sz="3600" baseline="-25000" dirty="0"/>
              <a:t>2</a:t>
            </a:r>
            <a:r>
              <a:rPr lang="pt-BR" sz="3600" dirty="0"/>
              <a:t>O </a:t>
            </a:r>
            <a:r>
              <a:rPr lang="pt-BR" sz="3600" dirty="0" smtClean="0"/>
              <a:t>  </a:t>
            </a:r>
            <a:r>
              <a:rPr lang="pt-BR" sz="3600" b="1" u="sng" baseline="30000" dirty="0" smtClean="0"/>
              <a:t>light energy</a:t>
            </a:r>
            <a:r>
              <a:rPr lang="pt-BR" sz="3600" dirty="0" smtClean="0"/>
              <a:t>→ </a:t>
            </a:r>
            <a:r>
              <a:rPr lang="pt-BR" sz="3600" dirty="0"/>
              <a:t>C</a:t>
            </a:r>
            <a:r>
              <a:rPr lang="pt-BR" sz="3600" baseline="-25000" dirty="0"/>
              <a:t>6</a:t>
            </a:r>
            <a:r>
              <a:rPr lang="pt-BR" sz="3600" dirty="0"/>
              <a:t>H</a:t>
            </a:r>
            <a:r>
              <a:rPr lang="pt-BR" sz="3600" baseline="-25000" dirty="0"/>
              <a:t>12</a:t>
            </a:r>
            <a:r>
              <a:rPr lang="pt-BR" sz="3600" dirty="0"/>
              <a:t>O</a:t>
            </a:r>
            <a:r>
              <a:rPr lang="pt-BR" sz="3600" baseline="-25000" dirty="0"/>
              <a:t>6</a:t>
            </a:r>
            <a:r>
              <a:rPr lang="pt-BR" sz="3600" dirty="0"/>
              <a:t> + </a:t>
            </a:r>
            <a:r>
              <a:rPr lang="pt-BR" sz="3600" dirty="0" smtClean="0"/>
              <a:t>6O</a:t>
            </a:r>
            <a:r>
              <a:rPr lang="pt-BR" sz="3600" baseline="-25000" dirty="0" smtClean="0"/>
              <a:t>2</a:t>
            </a:r>
          </a:p>
          <a:p>
            <a:pPr marL="0" indent="0">
              <a:buNone/>
            </a:pPr>
            <a:endParaRPr lang="pt-BR" sz="3600" baseline="-25000" dirty="0" smtClean="0"/>
          </a:p>
          <a:p>
            <a:pPr marL="0" indent="0">
              <a:buNone/>
            </a:pPr>
            <a:r>
              <a:rPr lang="pt-BR" sz="2400" dirty="0"/>
              <a:t>carbon dioxide + water </a:t>
            </a:r>
            <a:r>
              <a:rPr lang="pt-BR" sz="2400" dirty="0" smtClean="0"/>
              <a:t> </a:t>
            </a:r>
            <a:r>
              <a:rPr lang="pt-BR" sz="2400" u="sng" baseline="30000" dirty="0" smtClean="0"/>
              <a:t>light </a:t>
            </a:r>
            <a:r>
              <a:rPr lang="pt-BR" sz="2400" u="sng" baseline="30000" dirty="0"/>
              <a:t>energy </a:t>
            </a:r>
            <a:r>
              <a:rPr lang="pt-BR" sz="2400" dirty="0" smtClean="0"/>
              <a:t>→ glucose </a:t>
            </a:r>
            <a:r>
              <a:rPr lang="pt-BR" sz="2400" dirty="0"/>
              <a:t>+ oxygen</a:t>
            </a:r>
          </a:p>
          <a:p>
            <a:pPr marL="0" indent="0">
              <a:buNone/>
            </a:pPr>
            <a:endParaRPr lang="pt-BR" sz="3600" baseline="-25000" dirty="0"/>
          </a:p>
          <a:p>
            <a:pPr marL="0" indent="0">
              <a:buNone/>
            </a:pPr>
            <a:r>
              <a:rPr lang="pt-BR" sz="3600" baseline="-25000" dirty="0" smtClean="0"/>
              <a:t>What are the </a:t>
            </a:r>
            <a:r>
              <a:rPr lang="pt-BR" sz="3600" u="sng" baseline="-25000" dirty="0" smtClean="0"/>
              <a:t>reactants</a:t>
            </a:r>
            <a:r>
              <a:rPr lang="pt-BR" sz="3600" baseline="-25000" dirty="0" smtClean="0"/>
              <a:t> of photosynthesis?</a:t>
            </a:r>
          </a:p>
          <a:p>
            <a:pPr marL="0" indent="0">
              <a:buNone/>
            </a:pPr>
            <a:r>
              <a:rPr lang="pt-BR" sz="3600" baseline="-25000" dirty="0" smtClean="0"/>
              <a:t>What are the </a:t>
            </a:r>
            <a:r>
              <a:rPr lang="pt-BR" sz="3600" u="sng" baseline="-25000" dirty="0" smtClean="0"/>
              <a:t>products</a:t>
            </a:r>
            <a:r>
              <a:rPr lang="pt-BR" sz="3600" baseline="-25000" dirty="0" smtClean="0"/>
              <a:t> of photosynthsis?</a:t>
            </a:r>
          </a:p>
        </p:txBody>
      </p:sp>
    </p:spTree>
    <p:extLst>
      <p:ext uri="{BB962C8B-B14F-4D97-AF65-F5344CB8AC3E}">
        <p14:creationId xmlns:p14="http://schemas.microsoft.com/office/powerpoint/2010/main" val="41023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which </a:t>
            </a:r>
            <a:r>
              <a:rPr lang="en-US" b="1" u="sng" dirty="0" smtClean="0"/>
              <a:t>organelle</a:t>
            </a:r>
            <a:r>
              <a:rPr lang="en-US" dirty="0" smtClean="0"/>
              <a:t> does photosynthesis 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the chloroplast!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776413"/>
            <a:ext cx="35623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which </a:t>
            </a:r>
            <a:r>
              <a:rPr lang="en-US" b="1" u="sng" dirty="0" smtClean="0"/>
              <a:t>organism</a:t>
            </a:r>
            <a:r>
              <a:rPr lang="en-US" dirty="0" smtClean="0"/>
              <a:t> </a:t>
            </a:r>
            <a:r>
              <a:rPr lang="en-US" dirty="0"/>
              <a:t>does photosynthesis take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Autotrophs!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38" y="3086100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707902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1690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Cellular Respiration?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286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process that releases energy stored in foods. 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71" y="3124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involves the breakdown of glucose molecules to release energy that cells need to function.</a:t>
            </a:r>
          </a:p>
        </p:txBody>
      </p:sp>
    </p:spTree>
    <p:extLst>
      <p:ext uri="{BB962C8B-B14F-4D97-AF65-F5344CB8AC3E}">
        <p14:creationId xmlns:p14="http://schemas.microsoft.com/office/powerpoint/2010/main" val="34042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What is the chemical equation for cellular respiration?</a:t>
            </a:r>
          </a:p>
        </p:txBody>
      </p:sp>
      <p:pic>
        <p:nvPicPr>
          <p:cNvPr id="22531" name="Picture 8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77724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876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</a:t>
            </a:r>
            <a:r>
              <a:rPr lang="en-US" u="sng" dirty="0"/>
              <a:t>reactants</a:t>
            </a:r>
            <a:r>
              <a:rPr lang="en-US" dirty="0"/>
              <a:t> of </a:t>
            </a:r>
            <a:r>
              <a:rPr lang="en-US" dirty="0" smtClean="0"/>
              <a:t>cellular respiration?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</a:t>
            </a:r>
            <a:r>
              <a:rPr lang="en-US" u="sng" dirty="0"/>
              <a:t>products</a:t>
            </a:r>
            <a:r>
              <a:rPr lang="en-US" dirty="0"/>
              <a:t> of cellular respiration?</a:t>
            </a:r>
          </a:p>
        </p:txBody>
      </p:sp>
    </p:spTree>
    <p:extLst>
      <p:ext uri="{BB962C8B-B14F-4D97-AF65-F5344CB8AC3E}">
        <p14:creationId xmlns:p14="http://schemas.microsoft.com/office/powerpoint/2010/main" val="3565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which </a:t>
            </a:r>
            <a:r>
              <a:rPr lang="en-US" b="1" u="sng" dirty="0"/>
              <a:t>organism</a:t>
            </a:r>
            <a:r>
              <a:rPr lang="en-US" dirty="0"/>
              <a:t> does </a:t>
            </a:r>
            <a:r>
              <a:rPr lang="en-US" dirty="0" smtClean="0"/>
              <a:t>cellular respiration </a:t>
            </a:r>
            <a:r>
              <a:rPr lang="en-US" dirty="0"/>
              <a:t>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1278" y="1431798"/>
            <a:ext cx="8595360" cy="4937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All of them!</a:t>
            </a:r>
            <a:endParaRPr lang="en-US" sz="4400" dirty="0"/>
          </a:p>
        </p:txBody>
      </p:sp>
      <p:pic>
        <p:nvPicPr>
          <p:cNvPr id="1026" name="Picture 2" descr="http://www.all-creatures.org/hope/gw/evolutionary_tree_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03120"/>
            <a:ext cx="5410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53" y="685800"/>
            <a:ext cx="859155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During cellular respiration, </a:t>
            </a:r>
            <a:r>
              <a:rPr lang="en-US" dirty="0" smtClean="0"/>
              <a:t>cells break down food molecules to produce </a:t>
            </a:r>
            <a:r>
              <a:rPr lang="en-US" b="1" u="sng" dirty="0" smtClean="0"/>
              <a:t>ATP</a:t>
            </a:r>
            <a:r>
              <a:rPr lang="en-US" dirty="0" smtClean="0"/>
              <a:t>.  Cells use the energy in ATP to carry out processes.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e120538\Desktop\AT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19600"/>
            <a:ext cx="3267676" cy="2133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312" y="3276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  <a:t>Energy is </a:t>
            </a:r>
            <a:r>
              <a:rPr lang="en-US" sz="3200" u="sng" dirty="0">
                <a:solidFill>
                  <a:srgbClr val="48231E"/>
                </a:solidFill>
                <a:ea typeface="+mj-ea"/>
                <a:cs typeface="Tunga" pitchFamily="2"/>
              </a:rPr>
              <a:t>stored</a:t>
            </a:r>
            <a: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  <a:t> </a:t>
            </a:r>
            <a:r>
              <a:rPr lang="en-US" sz="3200" b="1" u="sng" dirty="0">
                <a:solidFill>
                  <a:srgbClr val="48231E"/>
                </a:solidFill>
                <a:ea typeface="+mj-ea"/>
                <a:cs typeface="Tunga" pitchFamily="2"/>
              </a:rPr>
              <a:t>when a phosphate group is added.</a:t>
            </a:r>
            <a: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  <a:t/>
            </a:r>
            <a:br>
              <a:rPr lang="en-US" sz="3200" dirty="0">
                <a:solidFill>
                  <a:srgbClr val="48231E"/>
                </a:solidFill>
                <a:ea typeface="+mj-ea"/>
                <a:cs typeface="Tunga" pitchFamily="2"/>
              </a:rPr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5312" y="1905000"/>
            <a:ext cx="754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Energy is </a:t>
            </a:r>
            <a:r>
              <a:rPr lang="en-US" sz="3200" u="sng" dirty="0"/>
              <a:t>released</a:t>
            </a:r>
            <a:r>
              <a:rPr lang="en-US" sz="3200" dirty="0"/>
              <a:t> </a:t>
            </a:r>
            <a:r>
              <a:rPr lang="en-US" sz="3200" b="1" u="sng" dirty="0"/>
              <a:t>when a phosphate group is removed.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62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3522</TotalTime>
  <Words>264</Words>
  <Application>Microsoft Office PowerPoint</Application>
  <PresentationFormat>On-screen Show (4:3)</PresentationFormat>
  <Paragraphs>40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Tahoma</vt:lpstr>
      <vt:lpstr>Tunga</vt:lpstr>
      <vt:lpstr>Soho</vt:lpstr>
      <vt:lpstr>Organelle Function Posters</vt:lpstr>
      <vt:lpstr>Photosynthesis &amp; Cellular Respiration</vt:lpstr>
      <vt:lpstr>What is the equation for photosynthesis?</vt:lpstr>
      <vt:lpstr>In which organelle does photosynthesis take place?</vt:lpstr>
      <vt:lpstr>In which organism does photosynthesis take place?</vt:lpstr>
      <vt:lpstr>What is Cellular Respiration?</vt:lpstr>
      <vt:lpstr>What is the chemical equation for cellular respiration?</vt:lpstr>
      <vt:lpstr>In which organism does cellular respiration take place?</vt:lpstr>
      <vt:lpstr>During cellular respiration, cells break down food molecules to produce ATP.  Cells use the energy in ATP to carry out processes.   </vt:lpstr>
      <vt:lpstr>How do the products and reactants of photosynthesis and respiration compare?</vt:lpstr>
      <vt:lpstr>Light reactions and Dark reactions (Calvin cycle) in a chloroplast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Windows User</dc:creator>
  <cp:lastModifiedBy>Victoria Hohenstein</cp:lastModifiedBy>
  <cp:revision>46</cp:revision>
  <dcterms:created xsi:type="dcterms:W3CDTF">2011-11-16T20:19:48Z</dcterms:created>
  <dcterms:modified xsi:type="dcterms:W3CDTF">2014-10-23T03:44:09Z</dcterms:modified>
</cp:coreProperties>
</file>