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73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96" y="-7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57B4055-899B-4633-B395-3E4939DEE2AB}" type="datetimeFigureOut">
              <a:rPr lang="en-US" smtClean="0"/>
              <a:pPr/>
              <a:t>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FB98-108A-4505-8EE3-F6BE324433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4055-899B-4633-B395-3E4939DEE2AB}" type="datetimeFigureOut">
              <a:rPr lang="en-US" smtClean="0"/>
              <a:pPr/>
              <a:t>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FB98-108A-4505-8EE3-F6BE324433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4055-899B-4633-B395-3E4939DEE2AB}" type="datetimeFigureOut">
              <a:rPr lang="en-US" smtClean="0"/>
              <a:pPr/>
              <a:t>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FB98-108A-4505-8EE3-F6BE324433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4055-899B-4633-B395-3E4939DEE2AB}" type="datetimeFigureOut">
              <a:rPr lang="en-US" smtClean="0"/>
              <a:pPr/>
              <a:t>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FB98-108A-4505-8EE3-F6BE324433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4055-899B-4633-B395-3E4939DEE2AB}" type="datetimeFigureOut">
              <a:rPr lang="en-US" smtClean="0"/>
              <a:pPr/>
              <a:t>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FB98-108A-4505-8EE3-F6BE324433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4055-899B-4633-B395-3E4939DEE2AB}" type="datetimeFigureOut">
              <a:rPr lang="en-US" smtClean="0"/>
              <a:pPr/>
              <a:t>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FB98-108A-4505-8EE3-F6BE324433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4055-899B-4633-B395-3E4939DEE2AB}" type="datetimeFigureOut">
              <a:rPr lang="en-US" smtClean="0"/>
              <a:pPr/>
              <a:t>1/13/2013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FB98-108A-4505-8EE3-F6BE324433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4055-899B-4633-B395-3E4939DEE2AB}" type="datetimeFigureOut">
              <a:rPr lang="en-US" smtClean="0"/>
              <a:pPr/>
              <a:t>1/13/2013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FB98-108A-4505-8EE3-F6BE324433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4055-899B-4633-B395-3E4939DEE2AB}" type="datetimeFigureOut">
              <a:rPr lang="en-US" smtClean="0"/>
              <a:pPr/>
              <a:t>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FB98-108A-4505-8EE3-F6BE324433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4055-899B-4633-B395-3E4939DEE2AB}" type="datetimeFigureOut">
              <a:rPr lang="en-US" smtClean="0"/>
              <a:pPr/>
              <a:t>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FB98-108A-4505-8EE3-F6BE324433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4055-899B-4633-B395-3E4939DEE2AB}" type="datetimeFigureOut">
              <a:rPr lang="en-US" smtClean="0"/>
              <a:pPr/>
              <a:t>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FB98-108A-4505-8EE3-F6BE324433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57B4055-899B-4633-B395-3E4939DEE2AB}" type="datetimeFigureOut">
              <a:rPr lang="en-US" smtClean="0"/>
              <a:pPr/>
              <a:t>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FA9FB98-108A-4505-8EE3-F6BE324433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Pedigree Charts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family tree of genetics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3062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219200" y="2057400"/>
            <a:ext cx="7848600" cy="685800"/>
          </a:xfrm>
        </p:spPr>
        <p:txBody>
          <a:bodyPr/>
          <a:lstStyle/>
          <a:p>
            <a:r>
              <a:rPr lang="en-US" dirty="0" smtClean="0"/>
              <a:t>Autosomal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pic>
        <p:nvPicPr>
          <p:cNvPr id="10" name="Picture 4" descr="http://www.jcasonline.com/articles/2011/4/1/images/JCutanAesthetSurg_2011_4_1_68_79203_f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4600"/>
            <a:ext cx="6019800" cy="344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5527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838200" y="2133600"/>
            <a:ext cx="7848600" cy="685800"/>
          </a:xfrm>
        </p:spPr>
        <p:txBody>
          <a:bodyPr/>
          <a:lstStyle/>
          <a:p>
            <a:r>
              <a:rPr lang="en-US" dirty="0" smtClean="0"/>
              <a:t>Is it Autosomal or X-Linked?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Example of Pedigree Charts</a:t>
            </a:r>
            <a:endParaRPr lang="en-US" sz="2400" dirty="0"/>
          </a:p>
        </p:txBody>
      </p:sp>
      <p:pic>
        <p:nvPicPr>
          <p:cNvPr id="7" name="Picture 2" descr="http://faculty.ucc.edu/biology-atsma/pics/pedigree.gif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90800"/>
            <a:ext cx="3590925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8298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143000" y="2133600"/>
            <a:ext cx="7848600" cy="685800"/>
          </a:xfrm>
        </p:spPr>
        <p:txBody>
          <a:bodyPr/>
          <a:lstStyle/>
          <a:p>
            <a:r>
              <a:rPr lang="en-US" dirty="0" smtClean="0"/>
              <a:t>X-Linked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pic>
        <p:nvPicPr>
          <p:cNvPr id="7" name="Picture 2" descr="http://faculty.ucc.edu/biology-atsma/pics/pedigree.gif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90800"/>
            <a:ext cx="3590925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6214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Interpreting a Pedigree Chart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Determine whether the disorder is dominant or recessive.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/>
              <a:t>If the disorder is </a:t>
            </a:r>
            <a:r>
              <a:rPr lang="en-US" sz="2000" b="1" u="sng" dirty="0" smtClean="0"/>
              <a:t>dominant</a:t>
            </a:r>
            <a:r>
              <a:rPr lang="en-US" dirty="0" smtClean="0"/>
              <a:t>, </a:t>
            </a:r>
            <a:r>
              <a:rPr lang="en-US" sz="2000" b="1" u="sng" dirty="0" smtClean="0"/>
              <a:t>one</a:t>
            </a:r>
            <a:r>
              <a:rPr lang="en-US" dirty="0" smtClean="0"/>
              <a:t> of the </a:t>
            </a:r>
            <a:r>
              <a:rPr lang="en-US" sz="2000" b="1" u="sng" dirty="0" smtClean="0"/>
              <a:t>parents</a:t>
            </a:r>
            <a:r>
              <a:rPr lang="en-US" dirty="0" smtClean="0"/>
              <a:t> must have the </a:t>
            </a:r>
            <a:r>
              <a:rPr lang="en-US" sz="2000" b="1" u="sng" dirty="0" smtClean="0"/>
              <a:t>disorder</a:t>
            </a:r>
            <a:r>
              <a:rPr lang="en-US" dirty="0" smtClean="0"/>
              <a:t>.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/>
              <a:t>If the disorder is </a:t>
            </a:r>
            <a:r>
              <a:rPr lang="en-US" sz="2000" b="1" u="sng" dirty="0" smtClean="0"/>
              <a:t>recessive</a:t>
            </a:r>
            <a:r>
              <a:rPr lang="en-US" dirty="0" smtClean="0"/>
              <a:t>, neither parent </a:t>
            </a:r>
            <a:r>
              <a:rPr lang="en-US" sz="2000" b="1" u="sng" dirty="0" smtClean="0"/>
              <a:t>has to have </a:t>
            </a:r>
            <a:r>
              <a:rPr lang="en-US" dirty="0" smtClean="0"/>
              <a:t>the disorder because they can be </a:t>
            </a:r>
            <a:r>
              <a:rPr lang="en-US" sz="2000" b="1" u="sng" dirty="0" smtClean="0"/>
              <a:t>heterozygous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0614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838200" y="2057400"/>
            <a:ext cx="7848600" cy="685800"/>
          </a:xfrm>
        </p:spPr>
        <p:txBody>
          <a:bodyPr/>
          <a:lstStyle/>
          <a:p>
            <a:r>
              <a:rPr lang="en-US" dirty="0" smtClean="0"/>
              <a:t>Dominant or Recessive?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Example of Pedigree Charts</a:t>
            </a:r>
            <a:endParaRPr lang="en-US" sz="2400" dirty="0"/>
          </a:p>
        </p:txBody>
      </p:sp>
      <p:pic>
        <p:nvPicPr>
          <p:cNvPr id="10" name="Picture 4" descr="http://www.jcasonline.com/articles/2011/4/1/images/JCutanAesthetSurg_2011_4_1_68_79203_f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4600"/>
            <a:ext cx="6019800" cy="344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8456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838200" y="2057400"/>
            <a:ext cx="7848600" cy="685800"/>
          </a:xfrm>
        </p:spPr>
        <p:txBody>
          <a:bodyPr/>
          <a:lstStyle/>
          <a:p>
            <a:r>
              <a:rPr lang="en-US" dirty="0" smtClean="0"/>
              <a:t>Dominant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pic>
        <p:nvPicPr>
          <p:cNvPr id="10" name="Picture 4" descr="http://www.jcasonline.com/articles/2011/4/1/images/JCutanAesthetSurg_2011_4_1_68_79203_f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4600"/>
            <a:ext cx="6019800" cy="344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2030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85800" y="2133600"/>
            <a:ext cx="7848600" cy="685800"/>
          </a:xfrm>
        </p:spPr>
        <p:txBody>
          <a:bodyPr/>
          <a:lstStyle/>
          <a:p>
            <a:r>
              <a:rPr lang="en-US" dirty="0" smtClean="0"/>
              <a:t>Dominant or Recessive?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Example of Pedigree Charts</a:t>
            </a:r>
            <a:endParaRPr lang="en-US" sz="2400" dirty="0"/>
          </a:p>
        </p:txBody>
      </p:sp>
      <p:pic>
        <p:nvPicPr>
          <p:cNvPr id="7" name="Picture 2" descr="http://faculty.clintoncc.suny.edu/faculty/michael.gregory/files/bio%20101/Bio%20101%20Laboratory/pedigree%20analysis/pedigr4.gif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90800"/>
            <a:ext cx="251097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5205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762000" y="2057400"/>
            <a:ext cx="7848600" cy="685800"/>
          </a:xfrm>
        </p:spPr>
        <p:txBody>
          <a:bodyPr/>
          <a:lstStyle/>
          <a:p>
            <a:r>
              <a:rPr lang="en-US" dirty="0" smtClean="0"/>
              <a:t>Recessive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pic>
        <p:nvPicPr>
          <p:cNvPr id="7" name="Picture 2" descr="http://faculty.clintoncc.suny.edu/faculty/michael.gregory/files/bio%20101/Bio%20101%20Laboratory/pedigree%20analysis/pedigr4.gif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590801"/>
            <a:ext cx="2707414" cy="295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8492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Pedigrees are family trees that explain your genetic history.</a:t>
            </a:r>
          </a:p>
          <a:p>
            <a:r>
              <a:rPr lang="en-US" dirty="0" smtClean="0"/>
              <a:t>Pedigrees are used to find out the probability of a child having a disorder in a particular family.</a:t>
            </a:r>
          </a:p>
          <a:p>
            <a:r>
              <a:rPr lang="en-US" dirty="0" smtClean="0"/>
              <a:t>To begin to interpret a pedigree, determine if the disease or condition is autosomal or X-linked and dominant or recessive.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4283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What is a pedigree?</a:t>
            </a:r>
          </a:p>
          <a:p>
            <a:pPr marL="971550" lvl="1" indent="-571500">
              <a:buFont typeface="+mj-lt"/>
              <a:buAutoNum type="alphaLcPeriod"/>
            </a:pPr>
            <a:r>
              <a:rPr lang="en-US" dirty="0" smtClean="0"/>
              <a:t>Definition</a:t>
            </a:r>
          </a:p>
          <a:p>
            <a:pPr marL="971550" lvl="1" indent="-571500">
              <a:buFont typeface="+mj-lt"/>
              <a:buAutoNum type="alphaLcPeriod"/>
            </a:pPr>
            <a:r>
              <a:rPr lang="en-US" dirty="0" smtClean="0"/>
              <a:t>Uses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Constructing a pedigree</a:t>
            </a:r>
          </a:p>
          <a:p>
            <a:pPr marL="971550" lvl="1" indent="-571500">
              <a:buFont typeface="+mj-lt"/>
              <a:buAutoNum type="alphaLcPeriod"/>
            </a:pPr>
            <a:r>
              <a:rPr lang="en-US" dirty="0" smtClean="0"/>
              <a:t>Symbols</a:t>
            </a:r>
          </a:p>
          <a:p>
            <a:pPr marL="971550" lvl="1" indent="-571500">
              <a:buFont typeface="+mj-lt"/>
              <a:buAutoNum type="alphaLcPeriod"/>
            </a:pPr>
            <a:r>
              <a:rPr lang="en-US" dirty="0" smtClean="0"/>
              <a:t>Connecting the symbols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Interpreting a pedigree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6709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Pedigree?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pedigree is a chart of the </a:t>
            </a:r>
            <a:r>
              <a:rPr lang="en-US" sz="2000" b="1" u="sng" dirty="0" smtClean="0"/>
              <a:t>genetic history </a:t>
            </a:r>
            <a:r>
              <a:rPr lang="en-US" dirty="0" smtClean="0"/>
              <a:t>of family over </a:t>
            </a:r>
            <a:r>
              <a:rPr lang="en-US" sz="2000" b="1" u="sng" dirty="0" smtClean="0"/>
              <a:t>several generations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Scientists or a </a:t>
            </a:r>
            <a:r>
              <a:rPr lang="en-US" sz="2000" b="1" u="sng" dirty="0" smtClean="0"/>
              <a:t>genetic counselor </a:t>
            </a:r>
            <a:r>
              <a:rPr lang="en-US" dirty="0" smtClean="0"/>
              <a:t>would find out about your </a:t>
            </a:r>
            <a:r>
              <a:rPr lang="en-US" sz="2000" b="1" u="sng" dirty="0" smtClean="0"/>
              <a:t>family history </a:t>
            </a:r>
            <a:r>
              <a:rPr lang="en-US" dirty="0" smtClean="0"/>
              <a:t>and make this chart to </a:t>
            </a:r>
            <a:r>
              <a:rPr lang="en-US" sz="2000" b="1" u="sng" dirty="0" smtClean="0"/>
              <a:t>analyze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187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100" dirty="0" smtClean="0"/>
              <a:t>Constructing a Pedigree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n-US" dirty="0" smtClean="0"/>
              <a:t>Symbols</a:t>
            </a:r>
          </a:p>
          <a:p>
            <a:pPr marL="1028700" lvl="1" indent="-285750"/>
            <a:r>
              <a:rPr lang="en-US" dirty="0" smtClean="0"/>
              <a:t>Female = </a:t>
            </a:r>
          </a:p>
          <a:p>
            <a:pPr lvl="1" indent="0">
              <a:buNone/>
            </a:pPr>
            <a:endParaRPr lang="en-US" dirty="0" smtClean="0"/>
          </a:p>
          <a:p>
            <a:pPr marL="1028700" lvl="1" indent="-285750"/>
            <a:r>
              <a:rPr lang="en-US" dirty="0" smtClean="0"/>
              <a:t>Male =</a:t>
            </a:r>
          </a:p>
          <a:p>
            <a:pPr lvl="1" indent="0">
              <a:buNone/>
            </a:pPr>
            <a:endParaRPr lang="en-US" dirty="0" smtClean="0"/>
          </a:p>
        </p:txBody>
      </p:sp>
      <p:sp>
        <p:nvSpPr>
          <p:cNvPr id="4" name="Oval 3"/>
          <p:cNvSpPr/>
          <p:nvPr/>
        </p:nvSpPr>
        <p:spPr>
          <a:xfrm>
            <a:off x="3276600" y="2734236"/>
            <a:ext cx="411258" cy="457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41004" y="3429000"/>
            <a:ext cx="413498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547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Connecting Pedigree Symbols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 of connected symbols:</a:t>
            </a:r>
          </a:p>
          <a:p>
            <a:pPr lvl="1"/>
            <a:r>
              <a:rPr lang="en-US" dirty="0" smtClean="0"/>
              <a:t>Married Couple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Siblings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619500" y="2895600"/>
            <a:ext cx="6096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29200" y="2877671"/>
            <a:ext cx="6096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4" idx="6"/>
          </p:cNvCxnSpPr>
          <p:nvPr/>
        </p:nvCxnSpPr>
        <p:spPr>
          <a:xfrm>
            <a:off x="4229100" y="3162300"/>
            <a:ext cx="838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200400" y="3733800"/>
            <a:ext cx="6096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86300" y="3733800"/>
            <a:ext cx="6096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0" y="4000500"/>
            <a:ext cx="838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579594" y="4800600"/>
            <a:ext cx="6096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991100" y="4800600"/>
            <a:ext cx="6096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62400" y="4800600"/>
            <a:ext cx="6096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090147" y="3975847"/>
            <a:ext cx="0" cy="53115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84394" y="4495800"/>
            <a:ext cx="241150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0"/>
          </p:cNvCxnSpPr>
          <p:nvPr/>
        </p:nvCxnSpPr>
        <p:spPr>
          <a:xfrm flipV="1">
            <a:off x="2884394" y="4495800"/>
            <a:ext cx="0" cy="3048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2" idx="0"/>
          </p:cNvCxnSpPr>
          <p:nvPr/>
        </p:nvCxnSpPr>
        <p:spPr>
          <a:xfrm flipV="1">
            <a:off x="5295900" y="4495800"/>
            <a:ext cx="0" cy="3048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0"/>
          </p:cNvCxnSpPr>
          <p:nvPr/>
        </p:nvCxnSpPr>
        <p:spPr>
          <a:xfrm flipV="1">
            <a:off x="4267200" y="4507006"/>
            <a:ext cx="0" cy="29359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48400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2133600"/>
            <a:ext cx="6705600" cy="685800"/>
          </a:xfrm>
        </p:spPr>
        <p:txBody>
          <a:bodyPr/>
          <a:lstStyle/>
          <a:p>
            <a:r>
              <a:rPr lang="en-US" dirty="0" smtClean="0"/>
              <a:t>What does a pedigree chart look like?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6" name="Picture 2" descr="http://public.wsu.edu/~omoto/papers/figure3b2.gif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95600"/>
            <a:ext cx="6172200" cy="192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4876800"/>
            <a:ext cx="6705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How many males?</a:t>
            </a:r>
          </a:p>
          <a:p>
            <a:r>
              <a:rPr lang="en-US" dirty="0" smtClean="0"/>
              <a:t>How many females?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8137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Symbols in a Pedigree Chart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Affected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Carrier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Deceased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729752" y="2438400"/>
            <a:ext cx="838200" cy="6858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19400" y="3429000"/>
            <a:ext cx="8382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3429000"/>
            <a:ext cx="419100" cy="685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79911" y="4397188"/>
            <a:ext cx="838200" cy="68580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879911" y="4419600"/>
            <a:ext cx="838200" cy="685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38051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Interpreting a Pedigree Chart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Determine if the pedigree chart shows an </a:t>
            </a:r>
            <a:r>
              <a:rPr lang="en-US" sz="2000" b="1" u="sng" dirty="0" smtClean="0"/>
              <a:t>autosomal</a:t>
            </a:r>
            <a:r>
              <a:rPr lang="en-US" dirty="0" smtClean="0"/>
              <a:t> or </a:t>
            </a:r>
            <a:r>
              <a:rPr lang="en-US" sz="2000" b="1" u="sng" dirty="0" smtClean="0"/>
              <a:t>X-linked disease</a:t>
            </a:r>
            <a:r>
              <a:rPr lang="en-US" dirty="0" smtClean="0"/>
              <a:t>.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/>
              <a:t>If most of the </a:t>
            </a:r>
            <a:r>
              <a:rPr lang="en-US" sz="2000" b="1" u="sng" dirty="0" smtClean="0"/>
              <a:t>males</a:t>
            </a:r>
            <a:r>
              <a:rPr lang="en-US" dirty="0" smtClean="0"/>
              <a:t> in the pedigree are </a:t>
            </a:r>
            <a:r>
              <a:rPr lang="en-US" sz="2000" b="1" u="sng" dirty="0" smtClean="0"/>
              <a:t>affected</a:t>
            </a:r>
            <a:r>
              <a:rPr lang="en-US" dirty="0" smtClean="0"/>
              <a:t> the disorder is </a:t>
            </a:r>
            <a:r>
              <a:rPr lang="en-US" sz="2000" b="1" u="sng" dirty="0" smtClean="0"/>
              <a:t>X-linked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/>
              <a:t>If it is a </a:t>
            </a:r>
            <a:r>
              <a:rPr lang="en-US" sz="2000" b="1" u="sng" dirty="0" smtClean="0"/>
              <a:t>50/50 ratio </a:t>
            </a:r>
            <a:r>
              <a:rPr lang="en-US" dirty="0" smtClean="0"/>
              <a:t>between </a:t>
            </a:r>
            <a:r>
              <a:rPr lang="en-US" sz="2000" b="1" u="sng" dirty="0" smtClean="0"/>
              <a:t>men and women </a:t>
            </a:r>
            <a:r>
              <a:rPr lang="en-US" dirty="0" smtClean="0"/>
              <a:t>the disorder is </a:t>
            </a:r>
            <a:r>
              <a:rPr lang="en-US" sz="2000" b="1" u="sng" dirty="0" smtClean="0"/>
              <a:t>autosomal</a:t>
            </a:r>
            <a:endParaRPr lang="en-US" sz="2000" b="1" u="sng" dirty="0"/>
          </a:p>
        </p:txBody>
      </p:sp>
    </p:spTree>
    <p:extLst>
      <p:ext uri="{BB962C8B-B14F-4D97-AF65-F5344CB8AC3E}">
        <p14:creationId xmlns:p14="http://schemas.microsoft.com/office/powerpoint/2010/main" xmlns="" val="3425498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066800" y="2133600"/>
            <a:ext cx="7848600" cy="685800"/>
          </a:xfrm>
        </p:spPr>
        <p:txBody>
          <a:bodyPr/>
          <a:lstStyle/>
          <a:p>
            <a:r>
              <a:rPr lang="en-US" dirty="0" smtClean="0"/>
              <a:t>Is it Autosomal or X-Linked?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Example of Pedigree Charts</a:t>
            </a:r>
            <a:endParaRPr lang="en-US" sz="2400" dirty="0"/>
          </a:p>
        </p:txBody>
      </p:sp>
      <p:pic>
        <p:nvPicPr>
          <p:cNvPr id="10" name="Picture 4" descr="http://www.jcasonline.com/articles/2011/4/1/images/JCutanAesthetSurg_2011_4_1_68_79203_f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90800"/>
            <a:ext cx="5410200" cy="309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79573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80</TotalTime>
  <Words>292</Words>
  <Application>Microsoft Office PowerPoint</Application>
  <PresentationFormat>On-screen Show (4:3)</PresentationFormat>
  <Paragraphs>62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Couture</vt:lpstr>
      <vt:lpstr>Pedigree Charts</vt:lpstr>
      <vt:lpstr>Overview</vt:lpstr>
      <vt:lpstr>What is a Pedigree?</vt:lpstr>
      <vt:lpstr>  Constructing a Pedigree</vt:lpstr>
      <vt:lpstr>Connecting Pedigree Symbols</vt:lpstr>
      <vt:lpstr>Example</vt:lpstr>
      <vt:lpstr>Symbols in a Pedigree Chart</vt:lpstr>
      <vt:lpstr>Interpreting a Pedigree Chart</vt:lpstr>
      <vt:lpstr>Example of Pedigree Charts</vt:lpstr>
      <vt:lpstr>Answer</vt:lpstr>
      <vt:lpstr>Example of Pedigree Charts</vt:lpstr>
      <vt:lpstr>Answer</vt:lpstr>
      <vt:lpstr>Interpreting a Pedigree Chart</vt:lpstr>
      <vt:lpstr>Example of Pedigree Charts</vt:lpstr>
      <vt:lpstr>Answer</vt:lpstr>
      <vt:lpstr>Example of Pedigree Charts</vt:lpstr>
      <vt:lpstr>Answer</vt:lpstr>
      <vt:lpstr>Summary</vt:lpstr>
    </vt:vector>
  </TitlesOfParts>
  <Company>Austin 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Pedigree Charts</dc:title>
  <dc:creator>Windows User</dc:creator>
  <cp:lastModifiedBy>Windows User</cp:lastModifiedBy>
  <cp:revision>17</cp:revision>
  <dcterms:created xsi:type="dcterms:W3CDTF">2012-03-09T14:53:55Z</dcterms:created>
  <dcterms:modified xsi:type="dcterms:W3CDTF">2013-01-14T05:22:00Z</dcterms:modified>
</cp:coreProperties>
</file>