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9aPeKP3K6WE-IM&amp;tbnid=X2lJaLSTCd2qTM:&amp;ved=0CAUQjRw&amp;url=http://www.ourhonordefend.com/2011/07/ncaa-longhorn-network-mess-could-use-a-gregor-mendel.php&amp;ei=w9PuUqmtGK-A2QW184HoDg&amp;bvm=bv.60444564,d.aWc&amp;psig=AFQjCNEO5XE9c2jDsk_h88y9zrf40uXA9w&amp;ust=1391469846221155" TargetMode="External"/><Relationship Id="rId2" Type="http://schemas.openxmlformats.org/officeDocument/2006/relationships/hyperlink" Target="https://www.youtube.com/watch?v=0vAAf4g5iF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971" y="1905000"/>
            <a:ext cx="4038600" cy="25312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722293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If we know the genetics of parents, can we predict what their offspring will look like?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989493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Objective: </a:t>
            </a:r>
            <a:r>
              <a:rPr lang="en-US" sz="2800" dirty="0"/>
              <a:t> </a:t>
            </a:r>
            <a:r>
              <a:rPr lang="en-US" sz="2800" dirty="0" smtClean="0"/>
              <a:t>predict </a:t>
            </a:r>
            <a:r>
              <a:rPr lang="en-US" sz="2800" dirty="0"/>
              <a:t>possible outcomes of various genetic </a:t>
            </a:r>
            <a:r>
              <a:rPr lang="en-US" sz="2800" dirty="0" smtClean="0"/>
              <a:t>combinations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523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0582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Punnett</a:t>
            </a:r>
            <a:r>
              <a:rPr lang="en-US" sz="3200" b="1" dirty="0" smtClean="0"/>
              <a:t> Squares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190179"/>
            <a:ext cx="723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Can be done with several traits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Example-Two pea plant heterozygous for seed color (</a:t>
            </a:r>
            <a:r>
              <a:rPr lang="en-US" dirty="0" err="1"/>
              <a:t>Yy</a:t>
            </a:r>
            <a:r>
              <a:rPr lang="en-US" dirty="0"/>
              <a:t>) and flower color (Cc) are mated. Describe the offspring.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YyCc</a:t>
            </a:r>
            <a:r>
              <a:rPr lang="en-US" dirty="0"/>
              <a:t> x </a:t>
            </a:r>
            <a:r>
              <a:rPr lang="en-US" dirty="0" err="1"/>
              <a:t>YyCc</a:t>
            </a:r>
            <a:endParaRPr lang="en-US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_________________________________________- traits are transmitted to offspring independently of one another.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Foil genotype to get possible gamete </a:t>
            </a:r>
            <a:r>
              <a:rPr lang="en-US" dirty="0" smtClean="0"/>
              <a:t>combinations</a:t>
            </a:r>
          </a:p>
          <a:p>
            <a:pPr algn="ctr">
              <a:lnSpc>
                <a:spcPct val="150000"/>
              </a:lnSpc>
            </a:pPr>
            <a:endParaRPr lang="en-US" sz="600" dirty="0" smtClean="0"/>
          </a:p>
          <a:p>
            <a:pPr algn="ctr">
              <a:lnSpc>
                <a:spcPct val="150000"/>
              </a:lnSpc>
            </a:pPr>
            <a:r>
              <a:rPr lang="en-US" sz="4000" dirty="0" smtClean="0"/>
              <a:t>Y </a:t>
            </a:r>
            <a:r>
              <a:rPr lang="en-US" sz="4000" dirty="0" err="1" smtClean="0"/>
              <a:t>y</a:t>
            </a:r>
            <a:r>
              <a:rPr lang="en-US" sz="4000" dirty="0" smtClean="0"/>
              <a:t> C </a:t>
            </a:r>
            <a:r>
              <a:rPr lang="en-US" sz="4000" dirty="0" err="1" smtClean="0"/>
              <a:t>c</a:t>
            </a:r>
            <a:endParaRPr lang="en-US" sz="1400" dirty="0" smtClean="0"/>
          </a:p>
          <a:p>
            <a:pPr algn="ctr"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r>
              <a:rPr lang="en-US" dirty="0"/>
              <a:t>Possible gametes____________________________________</a:t>
            </a:r>
          </a:p>
          <a:p>
            <a:pPr lvl="0">
              <a:lnSpc>
                <a:spcPct val="150000"/>
              </a:lnSpc>
            </a:pPr>
            <a:endParaRPr lang="en-US" dirty="0"/>
          </a:p>
        </p:txBody>
      </p:sp>
      <p:sp>
        <p:nvSpPr>
          <p:cNvPr id="9" name="Arc 8"/>
          <p:cNvSpPr/>
          <p:nvPr/>
        </p:nvSpPr>
        <p:spPr>
          <a:xfrm>
            <a:off x="4495800" y="4343400"/>
            <a:ext cx="762000" cy="457200"/>
          </a:xfrm>
          <a:prstGeom prst="arc">
            <a:avLst>
              <a:gd name="adj1" fmla="val 10766477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28800" y="290726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Law of Independent Assortment </a:t>
            </a:r>
            <a:endParaRPr lang="en-US" b="1" dirty="0"/>
          </a:p>
        </p:txBody>
      </p:sp>
      <p:sp>
        <p:nvSpPr>
          <p:cNvPr id="7" name="Arc 6"/>
          <p:cNvSpPr/>
          <p:nvPr/>
        </p:nvSpPr>
        <p:spPr>
          <a:xfrm>
            <a:off x="4038600" y="4343400"/>
            <a:ext cx="762000" cy="457200"/>
          </a:xfrm>
          <a:prstGeom prst="arc">
            <a:avLst>
              <a:gd name="adj1" fmla="val 10766477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19400" y="5498068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YC</a:t>
            </a:r>
            <a:endParaRPr lang="en-US" b="1" dirty="0"/>
          </a:p>
        </p:txBody>
      </p:sp>
      <p:sp>
        <p:nvSpPr>
          <p:cNvPr id="6" name="Arc 5"/>
          <p:cNvSpPr/>
          <p:nvPr/>
        </p:nvSpPr>
        <p:spPr>
          <a:xfrm flipV="1">
            <a:off x="4419600" y="4724400"/>
            <a:ext cx="457200" cy="457200"/>
          </a:xfrm>
          <a:prstGeom prst="arc">
            <a:avLst>
              <a:gd name="adj1" fmla="val 11606634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76600" y="54864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yC</a:t>
            </a:r>
            <a:endParaRPr lang="en-US" b="1" dirty="0"/>
          </a:p>
        </p:txBody>
      </p:sp>
      <p:sp>
        <p:nvSpPr>
          <p:cNvPr id="8" name="Arc 7"/>
          <p:cNvSpPr/>
          <p:nvPr/>
        </p:nvSpPr>
        <p:spPr>
          <a:xfrm flipV="1">
            <a:off x="4038600" y="4724400"/>
            <a:ext cx="1066800" cy="609600"/>
          </a:xfrm>
          <a:prstGeom prst="arc">
            <a:avLst>
              <a:gd name="adj1" fmla="val 10766477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71900" y="54864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Yc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67200" y="54864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yc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14400" y="405824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Punnett</a:t>
            </a:r>
            <a:r>
              <a:rPr lang="en-US" sz="3200" b="1" dirty="0" smtClean="0"/>
              <a:t> Squares</a:t>
            </a:r>
            <a:endParaRPr lang="en-US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90600" y="1190178"/>
            <a:ext cx="723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Can be done with several traits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Example-Two pea plant heterozygous for seed color (</a:t>
            </a:r>
            <a:r>
              <a:rPr lang="en-US" dirty="0" err="1"/>
              <a:t>Yy</a:t>
            </a:r>
            <a:r>
              <a:rPr lang="en-US" dirty="0"/>
              <a:t>) and flower color (Cc) are mated. Describe the offspring.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YyCc</a:t>
            </a:r>
            <a:r>
              <a:rPr lang="en-US" dirty="0"/>
              <a:t> x </a:t>
            </a:r>
            <a:r>
              <a:rPr lang="en-US" dirty="0" err="1"/>
              <a:t>YyCc</a:t>
            </a:r>
            <a:endParaRPr lang="en-US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_________________________________________- traits are transmitted to offspring independently of one another.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Foil genotype to get possible gamete </a:t>
            </a:r>
            <a:r>
              <a:rPr lang="en-US" dirty="0" smtClean="0"/>
              <a:t>combinations</a:t>
            </a:r>
          </a:p>
          <a:p>
            <a:pPr algn="ctr">
              <a:lnSpc>
                <a:spcPct val="150000"/>
              </a:lnSpc>
            </a:pPr>
            <a:endParaRPr lang="en-US" sz="600" dirty="0" smtClean="0"/>
          </a:p>
          <a:p>
            <a:pPr algn="ctr">
              <a:lnSpc>
                <a:spcPct val="150000"/>
              </a:lnSpc>
            </a:pPr>
            <a:r>
              <a:rPr lang="en-US" sz="4000" dirty="0" smtClean="0"/>
              <a:t>Y </a:t>
            </a:r>
            <a:r>
              <a:rPr lang="en-US" sz="4000" dirty="0" err="1" smtClean="0"/>
              <a:t>y</a:t>
            </a:r>
            <a:r>
              <a:rPr lang="en-US" sz="4000" dirty="0" smtClean="0"/>
              <a:t> C </a:t>
            </a:r>
            <a:r>
              <a:rPr lang="en-US" sz="4000" dirty="0" err="1" smtClean="0"/>
              <a:t>c</a:t>
            </a:r>
            <a:endParaRPr lang="en-US" sz="1400" dirty="0" smtClean="0"/>
          </a:p>
          <a:p>
            <a:pPr algn="ctr"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r>
              <a:rPr lang="en-US" dirty="0"/>
              <a:t>Possible gametes____________________________________</a:t>
            </a:r>
          </a:p>
          <a:p>
            <a:pPr lvl="0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5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7" grpId="0" animBg="1"/>
      <p:bldP spid="11" grpId="0"/>
      <p:bldP spid="6" grpId="0" animBg="1"/>
      <p:bldP spid="13" grpId="0"/>
      <p:bldP spid="8" grpId="0" animBg="1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05824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Punnett</a:t>
            </a:r>
            <a:r>
              <a:rPr lang="en-US" sz="3200" b="1" dirty="0" smtClean="0"/>
              <a:t> Squares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190178"/>
            <a:ext cx="7239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Genotypic Ratio: Number of different possible </a:t>
            </a:r>
            <a:r>
              <a:rPr lang="en-US" dirty="0" smtClean="0"/>
              <a:t>genotypes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Example- </a:t>
            </a:r>
            <a:r>
              <a:rPr lang="en-US" dirty="0"/>
              <a:t>Eye color: B-Brown, b- blue; Blue is recessive to brown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Genotypic </a:t>
            </a:r>
            <a:r>
              <a:rPr lang="en-US" dirty="0"/>
              <a:t>Ratios:  </a:t>
            </a:r>
            <a:r>
              <a:rPr lang="en-US" dirty="0" err="1"/>
              <a:t>BB:Bb:bb</a:t>
            </a:r>
            <a:r>
              <a:rPr lang="en-US" dirty="0"/>
              <a:t>________________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/>
              <a:t>Phenotypic Ratios: </a:t>
            </a:r>
            <a:r>
              <a:rPr lang="en-US" dirty="0"/>
              <a:t>Brown eyes: Blue </a:t>
            </a:r>
            <a:r>
              <a:rPr lang="en-US" dirty="0" smtClean="0"/>
              <a:t>eyes ________________</a:t>
            </a:r>
            <a:endParaRPr lang="en-US" dirty="0"/>
          </a:p>
          <a:p>
            <a:pPr lvl="0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7700" y="2068944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1:2:1</a:t>
            </a:r>
            <a:endParaRPr lang="en-US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2819400" y="3990340"/>
            <a:ext cx="3374521" cy="2334260"/>
            <a:chOff x="0" y="0"/>
            <a:chExt cx="2038350" cy="1400175"/>
          </a:xfrm>
        </p:grpSpPr>
        <p:sp>
          <p:nvSpPr>
            <p:cNvPr id="6" name="Rectangle 5"/>
            <p:cNvSpPr/>
            <p:nvPr/>
          </p:nvSpPr>
          <p:spPr>
            <a:xfrm>
              <a:off x="19050" y="0"/>
              <a:ext cx="1990725" cy="14001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028700" y="0"/>
              <a:ext cx="0" cy="140017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0" y="685800"/>
              <a:ext cx="203835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276600" y="3581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	           B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96473" y="4261197"/>
            <a:ext cx="622927" cy="213960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b</a:t>
            </a:r>
            <a:r>
              <a:rPr lang="en-US" sz="2400" b="1" dirty="0" smtClean="0"/>
              <a:t>	         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4338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Bb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5481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Bb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5486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Bb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0" y="4267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Bb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76900" y="2526268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3:1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805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8" y="533400"/>
            <a:ext cx="8135982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/>
          </p:cNvPr>
          <p:cNvSpPr txBox="1"/>
          <p:nvPr/>
        </p:nvSpPr>
        <p:spPr>
          <a:xfrm>
            <a:off x="2030338" y="3810000"/>
            <a:ext cx="132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00CC"/>
                </a:solidFill>
              </a:rPr>
              <a:t>Video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Gregor</a:t>
            </a:r>
            <a:r>
              <a:rPr lang="en-US" sz="2400" b="1" dirty="0" smtClean="0"/>
              <a:t> Mendel: The father of genetics</a:t>
            </a:r>
            <a:endParaRPr lang="en-US" sz="2400" b="1" dirty="0"/>
          </a:p>
        </p:txBody>
      </p:sp>
      <p:sp>
        <p:nvSpPr>
          <p:cNvPr id="4" name="AutoShape 2" descr="data:image/jpeg;base64,/9j/4AAQSkZJRgABAQAAAQABAAD/2wCEAAkGBxQTEhUUExQWFhUWFxcYGBgYGR4YHRwYGxkbGiAXGhgYHCggGB0lHxoaIzEhJSorLi4uGyAzODMsNygtMCsBCgoKDQ0OFA8QETgZFBkrKyssKyssNys3LCwrLCsrKywrKywrKys3KysrKysrKysrKysrKysrKysrKysrKysrK//AABEIANYAqQMBIgACEQEDEQH/xAAcAAAABwEBAAAAAAAAAAAAAAAAAgMEBQYHAQj/xAA/EAABAgQCBwYFBAECBQUAAAABAhEAAyExBEEFElFhcYHwBiKRobHBBxMy0eEUQlLxI2JyM0OCksJTc6Ky0//EABUBAQEAAAAAAAAAAAAAAAAAAAAB/8QAFREBAQAAAAAAAAAAAAAAAAAAAAH/2gAMAwEAAhEDEQA/ANxgQIEAIECBACBHCYrGne1iZbplMtX8n7oPvlWweAseInpQnWWoJAzMV/SHa2Wh9RJW2ZOqn7xR8dpRcxWstZJtt5Nk277PGTsX6+1c9nVoC24rtlNUaEIFqDbtesMFdopxqZq/Ftwiq/qC7X68s4YY/T0qVQnXVsH3OdvTKAt83Tkw/wDNmf8Aefv0xhbC9pJ4Zpija5fyIPTRmsztKr6kySR/J6eIB1Ts8a2g2G7VmmvKIFu6rWrWlU3gNfwfbCaFAK1Vjgx8R6tFhwPaiStgp0E7aj/uEY5onTsqaWCu8f2qpmbZE1PPxiYXi7Ocj1w96QGzoWCHBBBzFYNGR6M0/MkqdCmGaSe6XpUfZj6RftA9ppWI7pITM/i9D/tOfC8BPQI4DHYAQIECAECBAgBAgQIAQVawHJoBcmOqMZr2z7VfMJlSj/jFyK65HD9vrAK9qu1pmPLlFpdiqxULE7k9boqc3Eu7338DRsvso84+digaPd9399cIRTPeluG9632Z/aAkSttzDqmWfiYY4qaUkJSlalrOqhCA6id2Qqx2C8Ky10bbltce/uYv3Y7RSJSCtnmrHeUbhOSB/EBzxflAY5p6ZPlqMqZqoNiEkmhyKs+ApEVgMGZimCgN/RqXo0bR2j7BIxS/mJmFCi70pyhHRPwwSgvMmuP9Ibfm+TZ5QGWzlMydYvYqACWNnpRVrHfWGmKkKlXqF1AUGBBr9G2/Rj0XgeyeFlAaslJ/3F/U8Ykp2jpRRqKlIKad0pSwzsfFqQHmaclakgMDql+4A4excXHPIiJbRmmVIZE99U1TMNwHz5uCcjF4+IPZGWhaZ0kfKBYEJHdG8N9P3DxQcROSL/5ALgmqe9quDerZvQg0zCwzF7G47uMKYfFFJDk5cbPTyiM0dMCpTpTqoBIAqR9W0sx/05bcoUWtr0rfbR+Y3cdkBrPY7tT8wCVOUNeyVH9x/ictbfnFxBjz7h57Wb72ofXL76l2E7S/OQJMw/5Ejukn6gKeI84C4wI4I7ACBAgQAgQIaaUxyZMpU1dkh+JyA3kwFX+IOn/lp+Qg95QdZ2JP7eJrTYDGVYnEvV2zBB86+vQdaVxypilTFl1KJKtlN9gGO6w3tEzJlaXpbPxz8rDawAzCTTjz20Dgj7cCUKyvXZm2478tsJAjZ1bZy31DQYr+7ndnRxdtvi0BI4SZ30uR9Q8Nt9zxpeicX3QDTbuy8KO/9xmGjAVzZacyuns2ZP32xpqdG6iBu5u3kBRnqzmAlZWLs1vDb50PQiQkzKbOnvz9NsQ2jpO+xrlVg5U2dAMrROS5dgA1MqefXk8AumYAnh0zZ38+cImeD/bHb733w2nuzX9m9IaSlEdcbdZeAQXxH1v06tXixoTagrxD784yHQuD+Zra9JTEk50FCN78LkRa/ihpeZ80Sw4Sz7j9397xV9KaVeVLlywACyi37lEA1P7Wb6doZ7GAUlT9RaU1SmmqnJyl341Yn0hZajcZvbPPLM3p4HOBRMJWkH6gQW2EkDiKA7YmJi6c29+n/sHUqb9m41tbZTY1XiQ0djFy1BaSQpJFbEEGvD8xEhVPHZ1dweOWa6JnDLMVoM60D5fdw3fstp0YqU/70sFj/wAhuLRORhnZbTasNPSu6fpWAf2luLtewjb5M0KSFJLggEHaCHeAUgQIEBwxnfxO0tVEhJt318f2hs9vONBnzQhKlKLBIJPAVjB+0GP+dMXMNCpRN7P9gPLZARmIXcks3g27dUeLOIj5x2iz04MasMnHLyVmqPNuPLcLjow2MzPZufb/AHzgDax9wSKuQ7OaVGq+54MhX54MK8th8bMgFF71za+ee2+Rtug+r1z8s7WfbWA5P0jMlLRMltQ3ufDw8X2RZ9H/ABRXq6i5QBNARvoDtvx4tao4jDaw1MyRVWwbLMLeB4RP9luzSZ+IRKJJSDrFactU2BPdyDu7bHLAJ7G/EQ4WaUHDkml6UNikNUPkP6dYT4uqWQBhXDtRfBg5o/V4l+1vY5S5YCZipwSEgIWEuK975ZQkOSLBQO64iiYTsrJE/VmLJYkaod1JuxSBrE7qWgNS0X2lRiUfSuWo/sWGLZGrZ+dNgiQlpB9ffrlFZwnZIiWkypzTNYqOukzB/sJCwHA/cBcVeJaTo3EpqvEMDWiEmtmAUKdbICr/ABT0UgS0z0hluXO9rs+wcXAvGXaIxupMY6rEgubUJUa5B89w2iN70popGIkrlrUtQIdgEfUKvq6jEv1nGXy+zcnDH9TjElnHyJKgAFkEMZlHCBQlsnF3cImboP6cTKlTBIJcTVJZKit31T+4azspmYPBJqSDv83qfC/4ZxdsTo6ZMQrETpqpivlr1ikkS2/alKRRKQWYM/0vdzS5ppw/vx5Xc7oBLXq4tYX4BjlcQf5tb7fHz2s/nVoZlRe/VfK8AG3VAG5PRuMBMYCa9cvBrD29o2D4c6W+ZJMknvSvp3oNvA+otaMRwkyt8xXwrv5M0XDsRpb5GIQo2PdVk6SwdvA3yN4Db4EcEdgKx8QsZ8vBqGcwhA35keAMYvi1vXyt4U6pvjRviti+/KlD9qSs8SQB5A+cZjiM2fLlTz4wDaerJ+fT7DtztWG9+uOb9VtHZynfaXvW+Vr8svAm08fEAFrbBW8Aogn2pnazHyGbx0EZ9VOzjl7sSEsWPWTcPe7wA/8Ae/N/E8ICc7MS0qmjW1SKODW+438rRrvZzFYd5rlCFoIQQWSQlgQQDkX9BlXD8JidQpNaF7ffryad0Thl47FAIn/L7o+kDWAD0Ynp99A2jGBWoVJIAA4gj7cd/CIvDYtE4ATEDWG1nDN1w5RG6D7ISES0/PUqfOCnKlTFEXokIC2bc1Sd8WDGyErqGCgGpSgt1uGyAcyJgT1l11lDHHzaitetnLkIbTJih6Hd5Nn+Mojp2ILjL3yahtfkNrwEjLn6vnwvt65GkGmyUzSgrD6tUulwXLE14D3vFY0ljijPdsypa59XiJwPxNly5ZCpK1ThrJFgkgKOqolnF7NAK9vtJJkoGElgIBAKg7sgHup4k15pGbxQZsx+Hjat33b/AAMExuPXMWuZMLrWSpeVXu2xmvQcWhD5lb8OHq/nnAdJvtY2y2G3DqsJFdfzmX28fWOGZfZl1tyjilfjLIVteAdSFi+R/Pq2Z93lsDNrtb77A/QyeIALq9PxbLbElg52/Z9mpYCnVID0P2Ux3zsLKUS6gNVR3po/Oh5xMRQfhTjnRMlfxIUPQ8reMX6Axz4jz9bGLH8QlPgHsK5xSJwPH8cOtlmFq7bTXxM56n5irDYWyvYUpnFRxC3f8G4PKz7rwCE1NxTh7v4+EJkOT9qMfcbCdsGWtj5gXpu2Zmv9IGbl4vWosOHq/BgUB8251Nm512RxusrM/wCSRfJo4lXs+V6OOjlwjgVR+NuABvb+tlAcaoINWfdn97b+cTHYzR63KkyZMwq/9VBW1S5BB3G2zxhkKHW4Pc+uW3OL38MtNokrUFsxqCeNa5kXtaAtmitAoLmdh5KVElxLCkkuz1C7+MPx2fkyzryFTJasyVlYULMQssBsZrHfEujHS5g1gpJv7RE6W0vKl0Kw5ycObcnpZst9A5ilnP8AF2bft5jcTCaYxyUBzmCb3rtF6gcWyeCYzSxyB4ZHdt3X8Ir2IkqxC2Llz0fGnjeAZzJq8StkP3iGy3vu65wPaTQi5CgvV/xq7oUD+4ByC1ri99savoXQaZQCQK7QKk7KcfTlC/FmVKw+BQlTfPmTkrFWICQQqmxlEPtUIDJQpjTfAMzrnCCzXr2z62QQK+3Xh4c4Byk74MF8d2yGxUePXv7wqmAXQaZHp4dSJnWXHdn5DN4ZBR9oc4cHb69C0Bo/wtxerjUpdtdK0t/8hQ1AoPEXvGyPGBdhJ2ri5J2TB592njxqXjfoDC+1ssfqJz0/yLLv/qO0bvWKtNZ6+e07a7rceVp7Vj/PObKaq1f3Kio4hXBmPhTZxFIBJbeHiPsaeMNguu2xceXn4QecrjsIt/RFdt90NZ04Byoh3415QCmv+Kx0Koa/YffhEZN0if2jZf7Zc4ZTp5VUl702bPbwgJw6QQlu85c8L3c24bxzY4jSStcapYC20iItVXvz9LQ80mAFJIKCFIQe47BxVNcxY73gND7PaNOOlvgsXqTwO9hZq2drqlTLqQXeoLPEnhtC47CkqVo+dOmZr1kzA+0BKnblGRycUUkKSSFAuCCxBFXBFQcnvGpfDv4qYlM+Vh8VMTMlL7oWsMpKi+o6x+0lknWBZwXgJrAYHF4lTqkLlh2PcYgtUbjXM/i8aM0AmSjWUyNqllqUd6sNr8OMU/A/FUy8NjDiUy5WKlqIlymI1ph7pS2uoqCSzqo4ctWMY03p3EYpWtiJq5jl2UTqj/al2TygN80/8TdH4MFMlQxU4AsJZBS+TrHdHJzGH9q+1M7HTzOnEaxGqlKX1UpDnVTuqS9z5RAl/Djw5Q50bglTZiJaBrKUQAB602MTwGcBMrko/SS5ppM+YuUzfUkB9cgfuFicw0MAutOq8fPdnDvtJikKUiVK/wCHISUPkpbkrmWzNK7HspojJSWzrY7ctttlRkBxB0+/f+evsyqV+/XW8Q1E7nvHK20083hzLWGoX3bMrUI4QCiV8uvxDvDzWvsz6b83hmjr7Pt284eSU58G63V8oCxdn5urOlq2LSp86KD9Nuj0R80bY804CZ3hXMeuX2uw4mPQ3z1fxgMl7djVxU5P+snxAUfXyihY7FJTvVWguOIyvb+4u/xhBRjVNTXQhT7cix/6eqPl6012HYx9OPWcAeZilEsC3Drg3HOGSxmerPU7esoUVT1208xt+0FVtfw27svM23QCBdtnv17QQ9bPtlCqtxA25HLyv00J6rZHo2/EBzx6vEvpjRhThcLiNak1MxBABDKlrL6xJLnvHgwpZ4kH2FN2zrdFgbX0aBV5WKLCrBK0Au5oHL0BezsHMBWSff8AvrZHdblDjUbJ89p65ZwdLbBbxq223HYbZB3R+HM1RHzJaSc5qiH3A74RUkpLOKFqER0sEp8S425ZPy/pXXFk2Nb2a1erQDeuXpyvzidwahIwxWG+dPBloL1RLfvq1BUa1U1Fg4vDbs5ov9TiJcquqSSsgOyEjWWqm4bxHdP41MyeooJMpLS5WfcQAEtvISDld9kA0Z26tw51jqlXv73t17MQlm49c8qbsi8dZqX6GeQtx4QBZanH55bPODoVbLZfbxfbQw3lUNur8tmULfnfnmBXzy3wDyRMrWm9r+G+n9xJyBmbeFCH8KX4RCKXy/PXrDvB4ojeH8HBtAWnREnWmy0n9y0g5XUH4cdniPRX6dP8Y8+9iwJmKw6RV5qMth1v/E1t4x6MgMh+OWB72HmiykrQeKSFC24qjHJiq9H068m9JfFHR3ztHzNsspWORY+Rjzfi06pz9Pal4Bmse19td3HoU4EbX9fGvpBymtN2312t0LwFJz+1utn2gEZiWHuPvs8MsoS1X50bPb4/iHBS5O6pz69DBggWs3Xhd/xANSjMceApU7dsWXsvJ+bhsdLdimSJwFHK5aidjkNszZ4hlBx9/dht6eJnsLOSjHygvV1JmtKWVE0CwQ4b9zswzPGAgVKo7vTjtNeXvWCXfZ155dGDYyQZS1IL91SkWIJYkWNbV53pCJqDa3Phx+0A7lYtSElOqhSVhi4qKjM55Qy1D11t9IcrwkzU19RWp/LVLNY1alrwrovBGZNShneqtgQkBSlHYABV6t5hN4Jf6XAqmf8AOxZKEG5TJSe8pJCnSpRBvcGjvFXJfqnWT7omO1Gk/wBROKkgJloAly00DITRyAwJN/8AtvESWffbw8922AUS5PH8fniB4HO52pUZdeFuJ5LHu/C22tOmeOqvtoB9jvz2WgElXL5ZeXX9QeWKt4eLdc4Mz8edtrbM+qETcdbucAps3h/63/mmxVCcunvXx8oS17serN6QvKRb1a/26tAaD8H8Pr6QlU+hK155DVrzUPDg3oOMj+A+jaT55H8ZSf8A7KbO7RrkAhjcMmZLWhX0rSpJ4ENHlbtFo9UiauUv6kKUlXLPmzvzMerzGGfHDQ3y8SieAQmckgkD/mJZw+0pYjgrZAZYRa9+Gf8AXlvgauWW6lM6Zf3yMWv/AE3LK8F42+2efOAKR4V3bGOzrLNSWemI5GvC9nyvCRsdtPHh1zg6VePlnWmw8qQC5lm4Ft27PrLdCEiaqWoTElihSVpOwpIUDQ7h08LidTr0aEJymHPl9z1wgJn4iYPUxhWD/wAZKJwBIJ74qWajkHftfKtoDkDaehw64WfTqTO0fhJ/fUqWZmGV3QEpCe8hOskV7po/N7xWsMQFB+P5PjutAODPWklGurUNNV6cPM+O28+nCfpsCFq1kzsXWWHoMMmpVrfUFKKmb+Khm8F0doATZyP8yFSQkzZ6kEEy5aQSolKtVxkNvJ4adotKHEzzNYJA1UoSkaqUy0gAMl6OzlsyYCInJ8vC0I6nRO9udurQ5mA5v0TQEU29XSBp47uWTU8WzdoDooBv52Nqf1zg6urG9uXHzgszft29M3m3KDIULU68bl/TYwcRdvLzcZdDfBVi2+3Wf9c+zE893XTiOs4HW7Ol8mzgOpFtxZrv97CvoWh/gpblqn+vt6wykS9tuXjW9fN7Wi5dgdC/qsVLlgOHdW5AqrllzEBuHw50X+nwEkEMpY+YqjHvBwDwDRZ4KhLUFoNACKv8RtAfrMFMQkPMR/kltfWTXVD7Q45xaI4YDyApL8Dbnx4WbjCZFej17NGi/Ffsr+mxPzZaWkzypQIFEzLqTuf6hxVGfLT1euwPvygGx62eYf8AvwMk0p0Ous4KR9x1u5QdUvds2mvXVoBPX3+nOnWe0QJtc/G3Fxe7ufYsSZeu/aX5uDbK+dHgoV9uvFqVtAWTs+87BYvDBKlKZOIlgBy6GC6uw7rZEm8VhCSacd72Ztgf1i4fDTBqmYvWb/ElC/nFyEhC0lLK1aqCiwbd42LS3YyRhAvFSDMeQhExMucAWVrhKVl310kkkJH8Wd4Cp6QnJw2FGDSEmbMKJuIW1Q3eRh3NO6alnDqvsgpah9s/T23w80ska2umf85UzvTDqsQslzrPe9tzGI2WrZn1zfreC6gLt0fUeOV4TFq3Of23N1tC17OWYu983+8cBe3s3nfxrWAOtDUt1nufp4Iq7l39uXW2Ogvdi53dD0YQZn66y/FoBIu7dc+T0+1OoV0G9t7V4czFNH9vbJsoMnr79G3kC0lDtn+Y374OaA+VhziVDvTgyP8A2wXf/qLckiMn7B9nlYzFIlAHV+paxkgXrk7sN5j0zhpCUIShACUpASkCwADAQCsCBAgBAgQICL7SaFl4zDrkTLKFCLpULKHAx5o7S6Em4WaqTNSyk7LKSbKSXqDX8R6risduOyMvSErVLJmocy18R9Kv9J9awHmAoq/v43YWI84NKXRjur5cRwGzjEtprQc3DTVSpyShabg8SxBDayTkeV3aLMvrZ5dUgOTZQId/D2hrMkbK29bb6mHGrvyJ5Nns9Id6N0XOnrCJKVTFEsAka16DWNkh94FIB92I03Lwk8qmoK5a0aiwB3sykpDgKOswN6W3XH4idowmUqQkTVKxEoE/NQkJRJKlfSlLMsqS4Nf2n90IdkuxGMw+Ow8yfhVJQlRJU6FJHcUO8UqIHDf4S/xT0PPnqkScPImzQlK5ilJRrfUydUL2jVqnem8BjsxRbd1eEk32kddWiaxmhpkpZlz5apcwAEoUCC2RYl2vXd4MjISDXrwrnb8QDeYbcb2vxp1whKo4+fKrjPoxKfpUEXPXLj48wymS2pfY/HroiAInrw68dsdDj++tvTwdKC/Vav7NygyUv9+uvMkCov1uyv03F5g8KpSkpSCSogACpJcgAPmXpy5kkSHIAB3f117xvHwq7DnDoGJxCWnKHcQRWWDmcgs+UBO/DvsmMBhgFMZ8xjNIqAckAsKD1cxbI4I7ACBAgQAgQIEAIECBAQHavsvKx0tljVmJB1Jgul8t6TmPeMD7WdnJ2Emak6Vq/wAVj6Ft+5JGzMXHhHpswz0nouViJZlzkBaDkfUEVSd4YwHlOdOJ+pIuPbLwib7GdsZmj5itRKVS5jfMRYlgwKV3BD7W3Rd+2HwvmS3XhQZyaummuN7U+Y3juMZvjNFzEEpUggvmG8jur1UNi7JfEA4+cZCZHy0pllWtrax7rBrUyg+m/iPIweJXh5sqYdUIJWhj3iHbVJBoCBspxit/B3AMMRPVQ92VWl65m9t8VH4hnW0hijf/ACXAP8RQPwA4jKAW7fdtpeP1Uow4SEPqzlF5qg30lQoATlXdWkUwL3E19q023hwZe0dPe1YHyyaAU668OABABORI2XFOWVCIMZamu48eq+dmhX9IfTr0/uHeF0bMWRqCuQ5t+N3C4MEIJsKk2/D05faHeB0euYsIlpUpRIASA5c7r7aHblF77MfDHFTyDNT8mWalSrngh3JtUtzjYuzfZaRg0tKS6m70xVVHbf6QdgbnAVL4efDZOG1Z+KAVNFUSwXSjef5LbiA5vQxpMcaOwAgQIEAIECBACBAgQAgQIEAIECBAcIhhpXQsjEpKZ0pKxvDHkoVECBARWi+ycvC/M/TrWkLTRCyVpCg7KyUcqPYNaM97QfDXGKWqYrEypqlK7ylAoJO1kpI5R2BAQU34bYoFjMkGv8l//nD3A/CfErIedJArUFai9rFIeu+BAiQWfR3wglBjNxC1WcIATszLnbF10J2WwuFH+GUAf5KJWrxUT5QIEUTLR2BAgBAgQIAQIECAECBAg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219200"/>
            <a:ext cx="20193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228169"/>
            <a:ext cx="3276600" cy="41421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1143000"/>
            <a:ext cx="4724400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Austrian monk who studied how traits were passed on in pea plants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He described the principles of genetics long before DNA or genes were understood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80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37508" y="304800"/>
            <a:ext cx="1811645" cy="1207763"/>
            <a:chOff x="3537589" y="0"/>
            <a:chExt cx="1811645" cy="1207763"/>
          </a:xfrm>
          <a:scene3d>
            <a:camera prst="orthographicFront"/>
            <a:lightRig rig="flat" dir="t"/>
          </a:scene3d>
        </p:grpSpPr>
        <p:sp>
          <p:nvSpPr>
            <p:cNvPr id="10" name="Rounded Rectangle 9"/>
            <p:cNvSpPr/>
            <p:nvPr/>
          </p:nvSpPr>
          <p:spPr>
            <a:xfrm>
              <a:off x="3537589" y="0"/>
              <a:ext cx="1811645" cy="120776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572963" y="35374"/>
              <a:ext cx="1740897" cy="11370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/>
                <a:t>Predicting genetics and traits</a:t>
              </a:r>
            </a:p>
          </p:txBody>
        </p:sp>
      </p:grpSp>
      <p:sp>
        <p:nvSpPr>
          <p:cNvPr id="3" name="Straight Connector 5"/>
          <p:cNvSpPr/>
          <p:nvPr/>
        </p:nvSpPr>
        <p:spPr>
          <a:xfrm>
            <a:off x="1210623" y="1512563"/>
            <a:ext cx="3532708" cy="4831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532708" y="0"/>
                </a:moveTo>
                <a:lnTo>
                  <a:pt x="3532708" y="241552"/>
                </a:lnTo>
                <a:lnTo>
                  <a:pt x="0" y="241552"/>
                </a:lnTo>
                <a:lnTo>
                  <a:pt x="0" y="483105"/>
                </a:lnTo>
              </a:path>
            </a:pathLst>
          </a:custGeom>
          <a:noFill/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Group 3"/>
          <p:cNvGrpSpPr/>
          <p:nvPr/>
        </p:nvGrpSpPr>
        <p:grpSpPr>
          <a:xfrm>
            <a:off x="304800" y="1995668"/>
            <a:ext cx="1811645" cy="1207763"/>
            <a:chOff x="4881" y="1690868"/>
            <a:chExt cx="1811645" cy="1207763"/>
          </a:xfrm>
          <a:scene3d>
            <a:camera prst="orthographicFront"/>
            <a:lightRig rig="fla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4881" y="1690868"/>
              <a:ext cx="1811645" cy="120776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7"/>
            <p:cNvSpPr/>
            <p:nvPr/>
          </p:nvSpPr>
          <p:spPr>
            <a:xfrm>
              <a:off x="40255" y="1726242"/>
              <a:ext cx="1740897" cy="11370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solidFill>
                    <a:schemeClr val="tx2"/>
                  </a:solidFill>
                </a:rPr>
                <a:t>Each parent passes on _________ of their genes to their offspring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4800" y="3686537"/>
            <a:ext cx="1811645" cy="1207763"/>
            <a:chOff x="4881" y="3381737"/>
            <a:chExt cx="1811645" cy="1207763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4881" y="3381737"/>
              <a:ext cx="1811645" cy="120776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ed Rectangle 9"/>
            <p:cNvSpPr/>
            <p:nvPr/>
          </p:nvSpPr>
          <p:spPr>
            <a:xfrm>
              <a:off x="40255" y="3417111"/>
              <a:ext cx="1740897" cy="11370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Which 1/2 each parent gives to their offspring is random; known as __________________ __________________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36390" y="2359223"/>
            <a:ext cx="1390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half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434" y="1524000"/>
            <a:ext cx="2898366" cy="4953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8270" y="4419600"/>
            <a:ext cx="1390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Law of Segregation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05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91969" y="685800"/>
            <a:ext cx="1811645" cy="1207763"/>
            <a:chOff x="3537589" y="0"/>
            <a:chExt cx="1811645" cy="1207763"/>
          </a:xfrm>
          <a:scene3d>
            <a:camera prst="orthographicFront"/>
            <a:lightRig rig="flat" dir="t"/>
          </a:scene3d>
        </p:grpSpPr>
        <p:sp>
          <p:nvSpPr>
            <p:cNvPr id="14" name="Rounded Rectangle 13"/>
            <p:cNvSpPr/>
            <p:nvPr/>
          </p:nvSpPr>
          <p:spPr>
            <a:xfrm>
              <a:off x="3537589" y="0"/>
              <a:ext cx="1811645" cy="120776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3572963" y="35374"/>
              <a:ext cx="1740897" cy="11370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/>
                <a:t>Predicting genetics and traits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091969" y="2376668"/>
            <a:ext cx="1811645" cy="1207763"/>
            <a:chOff x="3537589" y="1690868"/>
            <a:chExt cx="1811645" cy="1207763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3537589" y="1690868"/>
              <a:ext cx="1811645" cy="120776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ed Rectangle 6"/>
            <p:cNvSpPr/>
            <p:nvPr/>
          </p:nvSpPr>
          <p:spPr>
            <a:xfrm>
              <a:off x="3572963" y="1726242"/>
              <a:ext cx="1740897" cy="11370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/>
                <a:t>______________- the combination of genes an organism has</a:t>
              </a:r>
            </a:p>
          </p:txBody>
        </p:sp>
      </p:grpSp>
      <p:sp>
        <p:nvSpPr>
          <p:cNvPr id="4" name="Straight Connector 7"/>
          <p:cNvSpPr/>
          <p:nvPr/>
        </p:nvSpPr>
        <p:spPr>
          <a:xfrm>
            <a:off x="1820223" y="3584432"/>
            <a:ext cx="1177569" cy="4831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77569" y="0"/>
                </a:moveTo>
                <a:lnTo>
                  <a:pt x="1177569" y="241552"/>
                </a:lnTo>
                <a:lnTo>
                  <a:pt x="0" y="241552"/>
                </a:lnTo>
                <a:lnTo>
                  <a:pt x="0" y="483105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oup 4"/>
          <p:cNvGrpSpPr/>
          <p:nvPr/>
        </p:nvGrpSpPr>
        <p:grpSpPr>
          <a:xfrm>
            <a:off x="914400" y="4067537"/>
            <a:ext cx="1811645" cy="1207763"/>
            <a:chOff x="2360020" y="3381737"/>
            <a:chExt cx="1811645" cy="1207763"/>
          </a:xfrm>
          <a:scene3d>
            <a:camera prst="orthographicFront"/>
            <a:lightRig rig="flat" dir="t"/>
          </a:scene3d>
        </p:grpSpPr>
        <p:sp>
          <p:nvSpPr>
            <p:cNvPr id="10" name="Rounded Rectangle 9"/>
            <p:cNvSpPr/>
            <p:nvPr/>
          </p:nvSpPr>
          <p:spPr>
            <a:xfrm>
              <a:off x="2360020" y="3381737"/>
              <a:ext cx="1811645" cy="120776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ed Rectangle 9"/>
            <p:cNvSpPr/>
            <p:nvPr/>
          </p:nvSpPr>
          <p:spPr>
            <a:xfrm>
              <a:off x="2395394" y="3417111"/>
              <a:ext cx="1740897" cy="11370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/>
                <a:t>Homozygous- _________________ __________________</a:t>
              </a:r>
            </a:p>
          </p:txBody>
        </p:sp>
      </p:grpSp>
      <p:sp>
        <p:nvSpPr>
          <p:cNvPr id="6" name="Straight Connector 10"/>
          <p:cNvSpPr/>
          <p:nvPr/>
        </p:nvSpPr>
        <p:spPr>
          <a:xfrm>
            <a:off x="2997792" y="3584432"/>
            <a:ext cx="1177569" cy="4831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41552"/>
                </a:lnTo>
                <a:lnTo>
                  <a:pt x="1177569" y="241552"/>
                </a:lnTo>
                <a:lnTo>
                  <a:pt x="1177569" y="483105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/>
          <p:cNvGrpSpPr/>
          <p:nvPr/>
        </p:nvGrpSpPr>
        <p:grpSpPr>
          <a:xfrm>
            <a:off x="3269539" y="4067537"/>
            <a:ext cx="1811645" cy="1207763"/>
            <a:chOff x="4715159" y="3381737"/>
            <a:chExt cx="1811645" cy="1207763"/>
          </a:xfrm>
          <a:scene3d>
            <a:camera prst="orthographicFront"/>
            <a:lightRig rig="fla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4715159" y="3381737"/>
              <a:ext cx="1811645" cy="120776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12"/>
            <p:cNvSpPr/>
            <p:nvPr/>
          </p:nvSpPr>
          <p:spPr>
            <a:xfrm>
              <a:off x="4750533" y="3417111"/>
              <a:ext cx="1740897" cy="11370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/>
                <a:t>Heterzygous- ____________________________________</a:t>
              </a: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2997791" y="1893563"/>
            <a:ext cx="1" cy="483105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64" b="18071"/>
          <a:stretch/>
        </p:blipFill>
        <p:spPr>
          <a:xfrm>
            <a:off x="6248400" y="1066800"/>
            <a:ext cx="2514600" cy="130986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480" y="3256128"/>
            <a:ext cx="2514600" cy="154447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267070" y="2590800"/>
            <a:ext cx="1390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Genotype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00270" y="4492823"/>
            <a:ext cx="1390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Having the same alleles 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86270" y="4495800"/>
            <a:ext cx="1390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Having different  alleles 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1800" y="243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Genotype- Bb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781800" y="4876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Genotype- bb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805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3"/>
          <p:cNvSpPr/>
          <p:nvPr/>
        </p:nvSpPr>
        <p:spPr>
          <a:xfrm>
            <a:off x="2352735" y="1738131"/>
            <a:ext cx="3532708" cy="4831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41552"/>
                </a:lnTo>
                <a:lnTo>
                  <a:pt x="3532708" y="241552"/>
                </a:lnTo>
                <a:lnTo>
                  <a:pt x="3532708" y="483105"/>
                </a:lnTo>
              </a:path>
            </a:pathLst>
          </a:custGeom>
          <a:noFill/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oup 2"/>
          <p:cNvGrpSpPr/>
          <p:nvPr/>
        </p:nvGrpSpPr>
        <p:grpSpPr>
          <a:xfrm>
            <a:off x="4979621" y="2221236"/>
            <a:ext cx="1811645" cy="1207763"/>
            <a:chOff x="7070298" y="1690868"/>
            <a:chExt cx="1811645" cy="1207763"/>
          </a:xfrm>
          <a:scene3d>
            <a:camera prst="orthographicFront"/>
            <a:lightRig rig="fla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7070298" y="1690868"/>
              <a:ext cx="1811645" cy="120776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5"/>
            <p:cNvSpPr/>
            <p:nvPr/>
          </p:nvSpPr>
          <p:spPr>
            <a:xfrm>
              <a:off x="7105672" y="1726242"/>
              <a:ext cx="1740897" cy="11370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/>
                <a:t>______________ genes cover up ____________ genes</a:t>
              </a:r>
            </a:p>
          </p:txBody>
        </p:sp>
      </p:grpSp>
      <p:sp>
        <p:nvSpPr>
          <p:cNvPr id="4" name="Straight Connector 6"/>
          <p:cNvSpPr/>
          <p:nvPr/>
        </p:nvSpPr>
        <p:spPr>
          <a:xfrm>
            <a:off x="5839723" y="3429000"/>
            <a:ext cx="91440" cy="4831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83105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oup 4"/>
          <p:cNvGrpSpPr/>
          <p:nvPr/>
        </p:nvGrpSpPr>
        <p:grpSpPr>
          <a:xfrm>
            <a:off x="4979621" y="3912105"/>
            <a:ext cx="1811645" cy="1207763"/>
            <a:chOff x="7070298" y="3381737"/>
            <a:chExt cx="1811645" cy="1207763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7070298" y="3381737"/>
              <a:ext cx="1811645" cy="120776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ed Rectangle 8"/>
            <p:cNvSpPr/>
            <p:nvPr/>
          </p:nvSpPr>
          <p:spPr>
            <a:xfrm>
              <a:off x="7105672" y="3417111"/>
              <a:ext cx="1740897" cy="11370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/>
                <a:t>______________- Physical traits of organism, determined by genes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46912" y="609600"/>
            <a:ext cx="1811645" cy="1207763"/>
            <a:chOff x="3537589" y="0"/>
            <a:chExt cx="1811645" cy="1207763"/>
          </a:xfrm>
          <a:scene3d>
            <a:camera prst="orthographicFront"/>
            <a:lightRig rig="flat" dir="t"/>
          </a:scene3d>
        </p:grpSpPr>
        <p:sp>
          <p:nvSpPr>
            <p:cNvPr id="11" name="Rounded Rectangle 10"/>
            <p:cNvSpPr/>
            <p:nvPr/>
          </p:nvSpPr>
          <p:spPr>
            <a:xfrm>
              <a:off x="3537589" y="0"/>
              <a:ext cx="1811645" cy="120776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3572963" y="35374"/>
              <a:ext cx="1740897" cy="11370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Predicting genetics and traits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029200" y="2438400"/>
            <a:ext cx="13905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Dominant</a:t>
            </a:r>
          </a:p>
          <a:p>
            <a:pPr algn="ctr"/>
            <a:endParaRPr lang="en-US" sz="1400" b="1" dirty="0">
              <a:solidFill>
                <a:schemeClr val="tx2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Recessive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62670" y="4035623"/>
            <a:ext cx="1390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Phenotype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819400"/>
            <a:ext cx="4038600" cy="253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05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190179"/>
            <a:ext cx="7239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_______________________</a:t>
            </a:r>
            <a:r>
              <a:rPr lang="en-US" b="1" dirty="0" smtClean="0"/>
              <a:t>- </a:t>
            </a:r>
            <a:r>
              <a:rPr lang="en-US" dirty="0"/>
              <a:t>a chart used to predict possible outcomes of genetic crosses</a:t>
            </a:r>
            <a:endParaRPr lang="en-US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Shows all possible outcomes of a genetic cross and the likelihood of each outcome</a:t>
            </a:r>
            <a:endParaRPr lang="en-US" sz="16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Parents genotype are on ____________________________</a:t>
            </a:r>
            <a:endParaRPr lang="en-US" sz="16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Possible offspring genotypes go </a:t>
            </a:r>
            <a:r>
              <a:rPr lang="en-US" dirty="0" smtClean="0"/>
              <a:t>_________________________</a:t>
            </a:r>
            <a:endParaRPr lang="en-US" sz="16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40582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Punnett</a:t>
            </a:r>
            <a:r>
              <a:rPr lang="en-US" sz="3200" b="1" dirty="0" smtClean="0"/>
              <a:t> Squares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230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Punnett</a:t>
            </a:r>
            <a:r>
              <a:rPr lang="en-US" b="1" dirty="0" smtClean="0"/>
              <a:t> Square</a:t>
            </a:r>
            <a:endParaRPr lang="en-US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2873879" y="4191000"/>
            <a:ext cx="3374521" cy="2334260"/>
            <a:chOff x="0" y="0"/>
            <a:chExt cx="2038350" cy="1400175"/>
          </a:xfrm>
        </p:grpSpPr>
        <p:sp>
          <p:nvSpPr>
            <p:cNvPr id="6" name="Rectangle 5"/>
            <p:cNvSpPr/>
            <p:nvPr/>
          </p:nvSpPr>
          <p:spPr>
            <a:xfrm>
              <a:off x="19050" y="0"/>
              <a:ext cx="1990725" cy="14001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028700" y="0"/>
              <a:ext cx="0" cy="140017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0" y="685800"/>
              <a:ext cx="203835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429000" y="37719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Parent Genotype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48017" y="4966011"/>
            <a:ext cx="1895183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Parent Genotype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896017" y="2895600"/>
            <a:ext cx="265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outside of the grid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05617" y="3288268"/>
            <a:ext cx="265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Inside the grid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29000" y="4790182"/>
            <a:ext cx="2161884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Offspring </a:t>
            </a:r>
          </a:p>
          <a:p>
            <a:r>
              <a:rPr lang="en-US" sz="3200" b="1" dirty="0" smtClean="0"/>
              <a:t>Genotypes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1805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3" grpId="0"/>
      <p:bldP spid="14" grpId="0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0582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Punnett</a:t>
            </a:r>
            <a:r>
              <a:rPr lang="en-US" sz="3200" b="1" dirty="0" smtClean="0"/>
              <a:t> Squares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190179"/>
            <a:ext cx="723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Each parent passes on _________________________ so one letter goes in each parent spot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Carry each allele down or across the grid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Example- A hamster homozygous for brown eyes mates with a hamster homozygous for blue eyes. Brown eyes are </a:t>
            </a:r>
            <a:r>
              <a:rPr lang="en-US" b="1" dirty="0" smtClean="0"/>
              <a:t>dominant</a:t>
            </a:r>
            <a:r>
              <a:rPr lang="en-US" dirty="0" smtClean="0"/>
              <a:t> </a:t>
            </a:r>
            <a:r>
              <a:rPr lang="en-US" dirty="0"/>
              <a:t>to blue eyes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BB x </a:t>
            </a:r>
            <a:r>
              <a:rPr lang="en-US" dirty="0" smtClean="0"/>
              <a:t>bb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819400" y="4142740"/>
            <a:ext cx="3374521" cy="2334260"/>
            <a:chOff x="0" y="0"/>
            <a:chExt cx="2038350" cy="1400175"/>
          </a:xfrm>
        </p:grpSpPr>
        <p:sp>
          <p:nvSpPr>
            <p:cNvPr id="5" name="Rectangle 4"/>
            <p:cNvSpPr/>
            <p:nvPr/>
          </p:nvSpPr>
          <p:spPr>
            <a:xfrm>
              <a:off x="19050" y="0"/>
              <a:ext cx="1990725" cy="14001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028700" y="0"/>
              <a:ext cx="0" cy="140017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0" y="685800"/>
              <a:ext cx="203835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038600" y="1230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</a:t>
            </a:r>
            <a:r>
              <a:rPr lang="en-US" b="1" dirty="0" smtClean="0"/>
              <a:t>ne allele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3733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	           B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96473" y="4413597"/>
            <a:ext cx="622927" cy="213960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b</a:t>
            </a:r>
            <a:r>
              <a:rPr lang="en-US" sz="2400" b="1" dirty="0" smtClean="0"/>
              <a:t>	         </a:t>
            </a:r>
            <a:endParaRPr lang="en-US" sz="24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505200" y="4267200"/>
            <a:ext cx="0" cy="197673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105400" y="4267200"/>
            <a:ext cx="0" cy="197673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>
            <a:off x="4345632" y="3659833"/>
            <a:ext cx="0" cy="197673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>
            <a:off x="4341168" y="4879033"/>
            <a:ext cx="0" cy="197673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05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0582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Punnett</a:t>
            </a:r>
            <a:r>
              <a:rPr lang="en-US" sz="3200" b="1" dirty="0" smtClean="0"/>
              <a:t> Squares</a:t>
            </a:r>
            <a:endParaRPr lang="en-US" sz="32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819400" y="4142740"/>
            <a:ext cx="3374521" cy="2334260"/>
            <a:chOff x="0" y="0"/>
            <a:chExt cx="2038350" cy="1400175"/>
          </a:xfrm>
        </p:grpSpPr>
        <p:sp>
          <p:nvSpPr>
            <p:cNvPr id="4" name="Rectangle 3"/>
            <p:cNvSpPr/>
            <p:nvPr/>
          </p:nvSpPr>
          <p:spPr>
            <a:xfrm>
              <a:off x="19050" y="0"/>
              <a:ext cx="1990725" cy="14001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028700" y="0"/>
              <a:ext cx="0" cy="140017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0" y="685800"/>
              <a:ext cx="203835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276600" y="3733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	           B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96473" y="4413597"/>
            <a:ext cx="622927" cy="213960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b</a:t>
            </a:r>
            <a:r>
              <a:rPr lang="en-US" sz="2400" b="1" dirty="0" smtClean="0"/>
              <a:t>	        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4491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Bb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5634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Bb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563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Bb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4419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Bb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1190179"/>
            <a:ext cx="723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Each parent passes on _________________________ so one letter goes in each parent spot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Carry each allele down or across the grid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Example- A hamster homozygous for brown eyes mates with a hamster homozygous for blue eyes. Brown eyes are </a:t>
            </a:r>
            <a:r>
              <a:rPr lang="en-US" b="1" dirty="0" smtClean="0"/>
              <a:t>dominant</a:t>
            </a:r>
            <a:r>
              <a:rPr lang="en-US" dirty="0" smtClean="0"/>
              <a:t> </a:t>
            </a:r>
            <a:r>
              <a:rPr lang="en-US" dirty="0"/>
              <a:t>to blue eyes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BB x </a:t>
            </a:r>
            <a:r>
              <a:rPr lang="en-US" dirty="0" smtClean="0"/>
              <a:t>bb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00" y="1230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</a:t>
            </a:r>
            <a:r>
              <a:rPr lang="en-US" b="1" dirty="0" smtClean="0"/>
              <a:t>ne allele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805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0582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Punnett</a:t>
            </a:r>
            <a:r>
              <a:rPr lang="en-US" sz="3200" b="1" dirty="0" smtClean="0"/>
              <a:t> Squares</a:t>
            </a:r>
            <a:endParaRPr lang="en-US" sz="32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819400" y="4142740"/>
            <a:ext cx="3374521" cy="2334260"/>
            <a:chOff x="0" y="0"/>
            <a:chExt cx="2038350" cy="1400175"/>
          </a:xfrm>
        </p:grpSpPr>
        <p:sp>
          <p:nvSpPr>
            <p:cNvPr id="4" name="Rectangle 3"/>
            <p:cNvSpPr/>
            <p:nvPr/>
          </p:nvSpPr>
          <p:spPr>
            <a:xfrm>
              <a:off x="19050" y="0"/>
              <a:ext cx="1990725" cy="14001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028700" y="0"/>
              <a:ext cx="0" cy="140017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0" y="685800"/>
              <a:ext cx="203835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276600" y="3733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	           B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96473" y="4413597"/>
            <a:ext cx="622927" cy="213960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b</a:t>
            </a:r>
            <a:r>
              <a:rPr lang="en-US" sz="2400" b="1" dirty="0" smtClean="0"/>
              <a:t>	        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4491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Bb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5634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Bb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563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Bb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4419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Bb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1190179"/>
            <a:ext cx="7239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Genotype</a:t>
            </a:r>
            <a:r>
              <a:rPr lang="en-US" dirty="0" smtClean="0"/>
              <a:t>  </a:t>
            </a:r>
            <a:r>
              <a:rPr lang="en-US" dirty="0"/>
              <a:t>of offspring: _______________________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Phenotype of offspring: _______________________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One trait </a:t>
            </a:r>
            <a:r>
              <a:rPr lang="en-US" dirty="0" err="1"/>
              <a:t>punnett</a:t>
            </a:r>
            <a:r>
              <a:rPr lang="en-US" dirty="0"/>
              <a:t> squares- Monohybrid Cross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38600" y="1230868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Bb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90600" y="25146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Brown eyes are </a:t>
            </a:r>
            <a:r>
              <a:rPr lang="en-US" b="1" dirty="0"/>
              <a:t>dominant</a:t>
            </a:r>
            <a:r>
              <a:rPr lang="en-US" dirty="0"/>
              <a:t> to blue eyes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11785" y="1688068"/>
            <a:ext cx="241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Brown eyes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805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518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Hohenstein</dc:creator>
  <cp:lastModifiedBy>Windows User</cp:lastModifiedBy>
  <cp:revision>19</cp:revision>
  <dcterms:created xsi:type="dcterms:W3CDTF">2006-08-16T00:00:00Z</dcterms:created>
  <dcterms:modified xsi:type="dcterms:W3CDTF">2014-02-14T19:49:51Z</dcterms:modified>
</cp:coreProperties>
</file>