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9" r:id="rId6"/>
    <p:sldId id="260" r:id="rId7"/>
    <p:sldId id="262" r:id="rId8"/>
    <p:sldId id="264" r:id="rId9"/>
    <p:sldId id="265" r:id="rId10"/>
    <p:sldId id="266" r:id="rId11"/>
    <p:sldId id="267" r:id="rId12"/>
    <p:sldId id="268" r:id="rId13"/>
    <p:sldId id="270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4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B590-6376-48D6-B55C-2A2B5370B437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22DA-DD3F-4B90-BD21-3BA829FE5F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8364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B590-6376-48D6-B55C-2A2B5370B437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22DA-DD3F-4B90-BD21-3BA829FE5F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9163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B590-6376-48D6-B55C-2A2B5370B437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22DA-DD3F-4B90-BD21-3BA829FE5F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0243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B590-6376-48D6-B55C-2A2B5370B437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22DA-DD3F-4B90-BD21-3BA829FE5F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055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B590-6376-48D6-B55C-2A2B5370B437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22DA-DD3F-4B90-BD21-3BA829FE5F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4198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B590-6376-48D6-B55C-2A2B5370B437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22DA-DD3F-4B90-BD21-3BA829FE5F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0077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B590-6376-48D6-B55C-2A2B5370B437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22DA-DD3F-4B90-BD21-3BA829FE5F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1669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B590-6376-48D6-B55C-2A2B5370B437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22DA-DD3F-4B90-BD21-3BA829FE5F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2450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B590-6376-48D6-B55C-2A2B5370B437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22DA-DD3F-4B90-BD21-3BA829FE5F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5273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B590-6376-48D6-B55C-2A2B5370B437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22DA-DD3F-4B90-BD21-3BA829FE5F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1443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B590-6376-48D6-B55C-2A2B5370B437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22DA-DD3F-4B90-BD21-3BA829FE5F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1900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8B590-6376-48D6-B55C-2A2B5370B437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E22DA-DD3F-4B90-BD21-3BA829FE5F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2997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Enzymes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Identify and Investigate the role of enzymes.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796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 Action!</a:t>
            </a:r>
            <a:endParaRPr lang="en-US" dirty="0"/>
          </a:p>
        </p:txBody>
      </p:sp>
      <p:pic>
        <p:nvPicPr>
          <p:cNvPr id="3" name="Picture 4" descr="http://science.halleyhosting.com/sci/ibbio/chem/notes/chpt8/enzym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239000" y="-1905000"/>
            <a:ext cx="16509898" cy="739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-685800" y="-1066800"/>
            <a:ext cx="3962400" cy="3352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867400" y="-1418771"/>
            <a:ext cx="3403498" cy="274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05200" y="-2108200"/>
            <a:ext cx="3403498" cy="274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443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 Action!</a:t>
            </a:r>
            <a:endParaRPr lang="en-US" dirty="0"/>
          </a:p>
        </p:txBody>
      </p:sp>
      <p:pic>
        <p:nvPicPr>
          <p:cNvPr id="3" name="Picture 4" descr="http://science.halleyhosting.com/sci/ibbio/chem/notes/chpt8/enzym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467600" y="-29029"/>
            <a:ext cx="15240000" cy="7413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-2057400" y="381000"/>
            <a:ext cx="4343400" cy="388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443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 Action!</a:t>
            </a:r>
            <a:endParaRPr lang="en-US" dirty="0"/>
          </a:p>
        </p:txBody>
      </p:sp>
      <p:pic>
        <p:nvPicPr>
          <p:cNvPr id="3" name="Picture 4" descr="http://science.halleyhosting.com/sci/ibbio/chem/notes/chpt8/enzym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8615213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8443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is an enzyme’s </a:t>
            </a:r>
            <a:r>
              <a:rPr lang="en-US" dirty="0" smtClean="0">
                <a:solidFill>
                  <a:srgbClr val="FF0000"/>
                </a:solidFill>
              </a:rPr>
              <a:t>shape</a:t>
            </a:r>
            <a:r>
              <a:rPr lang="en-US" dirty="0" smtClean="0"/>
              <a:t> related to its function?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85800" y="274320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ENZYME ACTION </a:t>
            </a:r>
            <a:r>
              <a:rPr lang="en-US" dirty="0"/>
              <a:t>– can occur two ways:</a:t>
            </a:r>
          </a:p>
          <a:p>
            <a:r>
              <a:rPr lang="en-US" dirty="0"/>
              <a:t>1. </a:t>
            </a:r>
            <a:r>
              <a:rPr lang="en-US" b="1" dirty="0">
                <a:solidFill>
                  <a:srgbClr val="FF0000"/>
                </a:solidFill>
              </a:rPr>
              <a:t>Lock and Key model </a:t>
            </a:r>
            <a:r>
              <a:rPr lang="en-US" dirty="0"/>
              <a:t>– the substrate molecule has a </a:t>
            </a:r>
            <a:r>
              <a:rPr lang="en-US" dirty="0" smtClean="0"/>
              <a:t>specific </a:t>
            </a:r>
            <a:r>
              <a:rPr lang="en-US" dirty="0"/>
              <a:t>3-dimensional shape that allows it </a:t>
            </a:r>
            <a:r>
              <a:rPr lang="en-US" dirty="0" smtClean="0"/>
              <a:t>to fit </a:t>
            </a:r>
            <a:r>
              <a:rPr lang="en-US" dirty="0"/>
              <a:t>into the specific </a:t>
            </a:r>
            <a:r>
              <a:rPr lang="en-US" dirty="0" smtClean="0"/>
              <a:t>3-D </a:t>
            </a:r>
            <a:r>
              <a:rPr lang="en-US" dirty="0"/>
              <a:t>shape of an enzyme’s </a:t>
            </a:r>
            <a:r>
              <a:rPr lang="en-US" dirty="0" smtClean="0"/>
              <a:t>active </a:t>
            </a:r>
            <a:r>
              <a:rPr lang="en-US" dirty="0"/>
              <a:t>site. Both enzyme and substrate already exist in </a:t>
            </a:r>
            <a:r>
              <a:rPr lang="en-US" dirty="0" smtClean="0"/>
              <a:t>these </a:t>
            </a:r>
            <a:r>
              <a:rPr lang="en-US" dirty="0"/>
              <a:t>shapes. </a:t>
            </a:r>
          </a:p>
          <a:p>
            <a:r>
              <a:rPr lang="en-US" dirty="0"/>
              <a:t>2. </a:t>
            </a:r>
            <a:r>
              <a:rPr lang="en-US" b="1" dirty="0">
                <a:solidFill>
                  <a:srgbClr val="FF0000"/>
                </a:solidFill>
              </a:rPr>
              <a:t>Induced Fit model </a:t>
            </a:r>
            <a:r>
              <a:rPr lang="en-US" dirty="0"/>
              <a:t>– An interaction between the </a:t>
            </a:r>
            <a:r>
              <a:rPr lang="en-US" dirty="0" smtClean="0"/>
              <a:t>enzyme </a:t>
            </a:r>
            <a:r>
              <a:rPr lang="en-US" dirty="0"/>
              <a:t>and substrate induces or changes the </a:t>
            </a:r>
            <a:r>
              <a:rPr lang="en-US" dirty="0" smtClean="0"/>
              <a:t>shape </a:t>
            </a:r>
            <a:r>
              <a:rPr lang="en-US" dirty="0"/>
              <a:t>of the molecules to produce a suitable fit.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1600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Enzymes are </a:t>
            </a:r>
            <a:r>
              <a:rPr lang="en-US" sz="2400" b="1" dirty="0" smtClean="0"/>
              <a:t>highly specific</a:t>
            </a:r>
            <a:r>
              <a:rPr lang="en-US" sz="2400" dirty="0" smtClean="0"/>
              <a:t>. They only catalyze one chemical reaction, having a specific </a:t>
            </a:r>
            <a:r>
              <a:rPr lang="en-US" sz="2400" dirty="0" smtClean="0">
                <a:solidFill>
                  <a:srgbClr val="FF0000"/>
                </a:solidFill>
              </a:rPr>
              <a:t>substrate</a:t>
            </a:r>
            <a:r>
              <a:rPr lang="en-US" sz="2400" dirty="0"/>
              <a:t> </a:t>
            </a:r>
            <a:r>
              <a:rPr lang="en-US" sz="2400" dirty="0" smtClean="0"/>
              <a:t>that they can bond with. </a:t>
            </a:r>
            <a:endParaRPr lang="en-US" sz="2400" dirty="0"/>
          </a:p>
        </p:txBody>
      </p:sp>
      <p:pic>
        <p:nvPicPr>
          <p:cNvPr id="2052" name="Picture 4" descr="http://www.chemistry.wustl.edu/~edudev/LabTutorials/HIV/images/enzym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200400"/>
            <a:ext cx="2857500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3416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Factors that affect Enzyme Activity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Temperature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pH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Substrate Concentration</a:t>
            </a: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All enzymes operate within a narrow range of the above factors.</a:t>
            </a:r>
            <a:endParaRPr lang="en-US" dirty="0"/>
          </a:p>
        </p:txBody>
      </p:sp>
      <p:pic>
        <p:nvPicPr>
          <p:cNvPr id="7" name="Picture 2" descr="http://www.bbc.co.uk/schools/gcsebitesize/science/images/gcsechem_18part1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066800"/>
            <a:ext cx="2857500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academic.brooklyn.cuny.edu/biology/bio4fv/page/temp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124200"/>
            <a:ext cx="3505200" cy="218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3184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type of organic molecule is an enzyme?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Enzymes are</a:t>
            </a:r>
            <a:r>
              <a:rPr lang="en-US" b="1" dirty="0" smtClean="0"/>
              <a:t> proteins </a:t>
            </a:r>
            <a:r>
              <a:rPr lang="en-US" dirty="0" smtClean="0"/>
              <a:t>that act as</a:t>
            </a:r>
            <a:r>
              <a:rPr lang="en-US" dirty="0" smtClean="0">
                <a:solidFill>
                  <a:srgbClr val="FF0000"/>
                </a:solidFill>
              </a:rPr>
              <a:t> biological catalysts.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2" descr="http://www.biology.arizona.edu/biochemistry/problem_sets/energy_enzymes_catalysis/graphics/q10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895600"/>
            <a:ext cx="4814064" cy="2667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0532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What is a biological catalyst?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 catalyst that is used within the body of organisms to help with life functions. </a:t>
            </a:r>
            <a:endParaRPr lang="en-US" dirty="0"/>
          </a:p>
        </p:txBody>
      </p:sp>
      <p:pic>
        <p:nvPicPr>
          <p:cNvPr id="8" name="Picture 6" descr="http://scientificliving.net/wp-content/uploads/2010/07/Digestion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1087" y="2010569"/>
            <a:ext cx="2790825" cy="370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9713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</a:t>
            </a:r>
            <a:r>
              <a:rPr lang="en-US" dirty="0" smtClean="0">
                <a:solidFill>
                  <a:srgbClr val="FF0000"/>
                </a:solidFill>
              </a:rPr>
              <a:t>catalyst?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compound that </a:t>
            </a:r>
            <a:r>
              <a:rPr lang="en-US" b="1" dirty="0" smtClean="0"/>
              <a:t>speeds up the rate of a chemical reaction, </a:t>
            </a:r>
            <a:r>
              <a:rPr lang="en-US" dirty="0" smtClean="0"/>
              <a:t>but is not used up in the reaction. </a:t>
            </a:r>
          </a:p>
          <a:p>
            <a:r>
              <a:rPr lang="en-US" dirty="0" smtClean="0"/>
              <a:t>Can be used over and over</a:t>
            </a:r>
            <a:endParaRPr lang="en-US" dirty="0"/>
          </a:p>
        </p:txBody>
      </p:sp>
      <p:pic>
        <p:nvPicPr>
          <p:cNvPr id="7" name="Picture 2" descr="http://1.bp.blogspot.com/_wFtBxO-WB8A/TSGydWsK8gI/AAAAAAAAABo/qFPnD8fjyXU/s1600/reaction_catalyst2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447800"/>
            <a:ext cx="3957108" cy="2967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2136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enzymes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Enzymes work by lowering </a:t>
            </a:r>
            <a:r>
              <a:rPr lang="en-US" dirty="0" smtClean="0">
                <a:solidFill>
                  <a:srgbClr val="FF0000"/>
                </a:solidFill>
              </a:rPr>
              <a:t>activation energy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Enzymes chemically recognize, bind and modify substrates.</a:t>
            </a:r>
          </a:p>
        </p:txBody>
      </p:sp>
      <p:pic>
        <p:nvPicPr>
          <p:cNvPr id="1028" name="Picture 4" descr="http://upload.wikimedia.org/wikipedia/commons/thumb/2/24/Induced_fit_diagram.svg/1280px-Induced_fit_diagram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00400"/>
            <a:ext cx="7543800" cy="2946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1097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>
                <a:solidFill>
                  <a:srgbClr val="FF0000"/>
                </a:solidFill>
              </a:rPr>
              <a:t>activation energy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667000" cy="4724400"/>
          </a:xfrm>
        </p:spPr>
        <p:txBody>
          <a:bodyPr/>
          <a:lstStyle/>
          <a:p>
            <a:r>
              <a:rPr lang="en-US" dirty="0" smtClean="0"/>
              <a:t>The amount of energy required for a reaction to occur.</a:t>
            </a:r>
            <a:endParaRPr lang="en-US" dirty="0"/>
          </a:p>
        </p:txBody>
      </p:sp>
      <p:pic>
        <p:nvPicPr>
          <p:cNvPr id="8194" name="Picture 2" descr="http://staff.jccc.net/pdecell/metabolism/enzymes/active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3850" y="1828800"/>
            <a:ext cx="3943350" cy="24669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4029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science.halleyhosting.com/sci/ibbio/chem/notes/chpt8/enzym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-2819400"/>
            <a:ext cx="12420600" cy="723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5943600" y="-580571"/>
            <a:ext cx="3962400" cy="502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206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science.halleyhosting.com/sci/ibbio/chem/notes/chpt8/enzym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-32327"/>
            <a:ext cx="13716000" cy="6672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638800" y="1143000"/>
            <a:ext cx="3886200" cy="5497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443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science.halleyhosting.com/sci/ibbio/chem/notes/chpt8/enzym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585030" y="-326571"/>
            <a:ext cx="14101613" cy="6859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410200" y="-152400"/>
            <a:ext cx="4495800" cy="596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1905000" y="-4343400"/>
            <a:ext cx="33528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228600" y="-4379686"/>
            <a:ext cx="33528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443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2949</TotalTime>
  <Words>256</Words>
  <Application>Microsoft Office PowerPoint</Application>
  <PresentationFormat>On-screen Show (4:3)</PresentationFormat>
  <Paragraphs>28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Enzymes</vt:lpstr>
      <vt:lpstr>What type of organic molecule is an enzyme?</vt:lpstr>
      <vt:lpstr> What is a biological catalyst?</vt:lpstr>
      <vt:lpstr>What is a catalyst?</vt:lpstr>
      <vt:lpstr>How do enzymes work?</vt:lpstr>
      <vt:lpstr>What is activation energy?</vt:lpstr>
      <vt:lpstr>Slide 7</vt:lpstr>
      <vt:lpstr>Slide 8</vt:lpstr>
      <vt:lpstr>Slide 9</vt:lpstr>
      <vt:lpstr>Enzyme Action!</vt:lpstr>
      <vt:lpstr>Enzyme Action!</vt:lpstr>
      <vt:lpstr>Enzyme Action!</vt:lpstr>
      <vt:lpstr>How is an enzyme’s shape related to its function?</vt:lpstr>
      <vt:lpstr>Factors that affect Enzyme Activity</vt:lpstr>
    </vt:vector>
  </TitlesOfParts>
  <Company>Austin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Enzymes</dc:title>
  <dc:creator>Windows User</dc:creator>
  <cp:lastModifiedBy>Windows User</cp:lastModifiedBy>
  <cp:revision>19</cp:revision>
  <dcterms:created xsi:type="dcterms:W3CDTF">2011-10-11T14:30:24Z</dcterms:created>
  <dcterms:modified xsi:type="dcterms:W3CDTF">2014-10-31T20:08:34Z</dcterms:modified>
</cp:coreProperties>
</file>