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5BA5-AA04-4E84-8E06-850A0C57CCE6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0389-E985-49DA-9F51-9D593B28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0389-E985-49DA-9F51-9D593B289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7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rna&amp;source=images&amp;cd=&amp;cad=rja&amp;docid=pyhfA8Hfj6O3VM&amp;tbnid=nuEjzLDGFQwZ5M:&amp;ved=0CAUQjRw&amp;url=http://www.biologycorner.com/bio1/DNA.html&amp;ei=JGGFUq_fDJSShgfK8IGQAg&amp;bvm=bv.56343320,d.ZG4&amp;psig=AFQjCNEwjyyWmlyE-Z98xuiT8RrIVlb5nw&amp;ust=1384559251210877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en-US" b="1" dirty="0" smtClean="0"/>
              <a:t>DNA and RNA Structure and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RNA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338925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Uses </a:t>
            </a:r>
            <a:r>
              <a:rPr lang="en-US" sz="2400" b="1" u="sng" dirty="0" smtClean="0">
                <a:solidFill>
                  <a:srgbClr val="0070C0"/>
                </a:solidFill>
              </a:rPr>
              <a:t>uracil</a:t>
            </a:r>
            <a:r>
              <a:rPr lang="en-US" sz="2400" dirty="0" smtClean="0"/>
              <a:t> in place of thymine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>
                <a:solidFill>
                  <a:srgbClr val="0070C0"/>
                </a:solidFill>
              </a:rPr>
              <a:t>S</a:t>
            </a:r>
            <a:r>
              <a:rPr lang="en-US" sz="2400" b="1" u="sng" dirty="0" smtClean="0">
                <a:solidFill>
                  <a:srgbClr val="0070C0"/>
                </a:solidFill>
              </a:rPr>
              <a:t>ingle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stranded instead of double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Uses the sugar </a:t>
            </a:r>
            <a:r>
              <a:rPr lang="en-US" sz="2400" b="1" u="sng" dirty="0" smtClean="0">
                <a:solidFill>
                  <a:srgbClr val="0070C0"/>
                </a:solidFill>
              </a:rPr>
              <a:t>Ribose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instead of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Deoxyribose</a:t>
            </a:r>
            <a:endParaRPr lang="en-US" sz="2400" dirty="0"/>
          </a:p>
        </p:txBody>
      </p:sp>
      <p:pic>
        <p:nvPicPr>
          <p:cNvPr id="8194" name="Picture 2" descr="http://www.biologycorner.com/resources/mRNA-colore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604454" cy="4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Where in the cell is RNA?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65802"/>
            <a:ext cx="5391008" cy="413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338925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Made in the </a:t>
            </a:r>
            <a:r>
              <a:rPr lang="en-US" sz="2400" b="1" u="sng" dirty="0" smtClean="0"/>
              <a:t>nucleus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Moves into the cytoplasm and is used as a </a:t>
            </a:r>
            <a:r>
              <a:rPr lang="en-US" sz="2400" b="1" u="sng" dirty="0" smtClean="0"/>
              <a:t>template for protein synthesis</a:t>
            </a:r>
            <a:endParaRPr lang="en-US" sz="2400" b="1" u="sng" dirty="0"/>
          </a:p>
        </p:txBody>
      </p:sp>
      <p:sp>
        <p:nvSpPr>
          <p:cNvPr id="5" name="Oval 4"/>
          <p:cNvSpPr/>
          <p:nvPr/>
        </p:nvSpPr>
        <p:spPr>
          <a:xfrm>
            <a:off x="4343400" y="4343400"/>
            <a:ext cx="1066800" cy="685800"/>
          </a:xfrm>
          <a:prstGeom prst="ellipse">
            <a:avLst/>
          </a:prstGeom>
          <a:solidFill>
            <a:srgbClr val="92D050">
              <a:alpha val="3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5105400" y="4337862"/>
            <a:ext cx="533400" cy="292300"/>
          </a:xfrm>
          <a:prstGeom prst="curvedDownArrow">
            <a:avLst>
              <a:gd name="adj1" fmla="val 25000"/>
              <a:gd name="adj2" fmla="val 88311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DNA Function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44528"/>
            <a:ext cx="75438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Stores information needed to make RNA and proteins</a:t>
            </a:r>
            <a:endParaRPr lang="en-US" sz="2800" b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" y="2825328"/>
            <a:ext cx="911676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371600"/>
            <a:ext cx="83058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338925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Monomers of nucleic acids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3 pieces- </a:t>
            </a:r>
            <a:r>
              <a:rPr lang="en-US" sz="2400" b="1" u="sng" dirty="0" smtClean="0"/>
              <a:t>Phosphate group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ribose sugar</a:t>
            </a:r>
            <a:r>
              <a:rPr lang="en-US" sz="2400" b="1" dirty="0" smtClean="0"/>
              <a:t> and </a:t>
            </a:r>
            <a:r>
              <a:rPr lang="en-US" sz="2400" b="1" u="sng" dirty="0" smtClean="0"/>
              <a:t>nitrogen base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</p:txBody>
      </p:sp>
      <p:grpSp>
        <p:nvGrpSpPr>
          <p:cNvPr id="17" name="Group 16"/>
          <p:cNvGrpSpPr/>
          <p:nvPr/>
        </p:nvGrpSpPr>
        <p:grpSpPr>
          <a:xfrm flipH="1">
            <a:off x="2608112" y="2926325"/>
            <a:ext cx="4308776" cy="2057400"/>
            <a:chOff x="2874812" y="3276600"/>
            <a:chExt cx="4308776" cy="2057400"/>
          </a:xfrm>
        </p:grpSpPr>
        <p:sp>
          <p:nvSpPr>
            <p:cNvPr id="7" name="Oval 71"/>
            <p:cNvSpPr>
              <a:spLocks noChangeArrowheads="1"/>
            </p:cNvSpPr>
            <p:nvPr/>
          </p:nvSpPr>
          <p:spPr bwMode="auto">
            <a:xfrm flipH="1">
              <a:off x="6553200" y="3566650"/>
              <a:ext cx="630388" cy="776750"/>
            </a:xfrm>
            <a:prstGeom prst="ellipse">
              <a:avLst/>
            </a:prstGeom>
            <a:solidFill>
              <a:srgbClr val="CC00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2"/>
            <p:cNvSpPr>
              <a:spLocks noChangeArrowheads="1"/>
            </p:cNvSpPr>
            <p:nvPr/>
          </p:nvSpPr>
          <p:spPr bwMode="auto">
            <a:xfrm flipH="1">
              <a:off x="4705057" y="4100180"/>
              <a:ext cx="1309955" cy="1233820"/>
            </a:xfrm>
            <a:prstGeom prst="pentagon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3"/>
            <p:cNvSpPr>
              <a:spLocks noChangeArrowheads="1"/>
            </p:cNvSpPr>
            <p:nvPr/>
          </p:nvSpPr>
          <p:spPr bwMode="auto">
            <a:xfrm flipH="1">
              <a:off x="2874812" y="3276600"/>
              <a:ext cx="1421106" cy="1066800"/>
            </a:xfrm>
            <a:prstGeom prst="hexagon">
              <a:avLst>
                <a:gd name="adj" fmla="val 28430"/>
                <a:gd name="vf" fmla="val 115470"/>
              </a:avLst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4"/>
            <p:cNvSpPr>
              <a:spLocks noChangeShapeType="1"/>
            </p:cNvSpPr>
            <p:nvPr/>
          </p:nvSpPr>
          <p:spPr bwMode="auto">
            <a:xfrm flipH="1">
              <a:off x="5999866" y="4267200"/>
              <a:ext cx="629534" cy="278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5"/>
            <p:cNvSpPr>
              <a:spLocks noChangeShapeType="1"/>
            </p:cNvSpPr>
            <p:nvPr/>
          </p:nvSpPr>
          <p:spPr bwMode="auto">
            <a:xfrm flipH="1" flipV="1">
              <a:off x="4016425" y="4344032"/>
              <a:ext cx="713378" cy="230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H="1">
            <a:off x="3009900" y="2510912"/>
            <a:ext cx="228600" cy="6132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648200" y="2476500"/>
            <a:ext cx="279131" cy="11282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" y="5181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Identity of the nucleotide is determined by the </a:t>
            </a:r>
            <a:r>
              <a:rPr lang="en-US" sz="2400" b="1" u="sng" dirty="0" smtClean="0"/>
              <a:t>nitrogen base</a:t>
            </a:r>
            <a:endParaRPr lang="en-US" sz="2400" b="1" u="sng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916888" y="2476500"/>
            <a:ext cx="306186" cy="73987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Polymer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338925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Nucleotides are linked together by </a:t>
            </a:r>
            <a:r>
              <a:rPr lang="en-US" sz="2400" b="1" u="sng" dirty="0" smtClean="0"/>
              <a:t>phosphate groups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u="sng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3123971" y="2183066"/>
            <a:ext cx="2807624" cy="3753268"/>
            <a:chOff x="4032918" y="2442452"/>
            <a:chExt cx="2807624" cy="3753268"/>
          </a:xfrm>
        </p:grpSpPr>
        <p:grpSp>
          <p:nvGrpSpPr>
            <p:cNvPr id="34" name="Group 33"/>
            <p:cNvGrpSpPr/>
            <p:nvPr/>
          </p:nvGrpSpPr>
          <p:grpSpPr>
            <a:xfrm>
              <a:off x="4032918" y="2442452"/>
              <a:ext cx="2649542" cy="1318920"/>
              <a:chOff x="3903658" y="2667000"/>
              <a:chExt cx="2649542" cy="1318920"/>
            </a:xfrm>
          </p:grpSpPr>
          <p:sp>
            <p:nvSpPr>
              <p:cNvPr id="9" name="Oval 71"/>
              <p:cNvSpPr>
                <a:spLocks noChangeArrowheads="1"/>
              </p:cNvSpPr>
              <p:nvPr/>
            </p:nvSpPr>
            <p:spPr bwMode="auto">
              <a:xfrm>
                <a:off x="3903658" y="2852940"/>
                <a:ext cx="387637" cy="497945"/>
              </a:xfrm>
              <a:prstGeom prst="ellipse">
                <a:avLst/>
              </a:prstGeom>
              <a:solidFill>
                <a:srgbClr val="CC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72"/>
              <p:cNvSpPr>
                <a:spLocks noChangeArrowheads="1"/>
              </p:cNvSpPr>
              <p:nvPr/>
            </p:nvSpPr>
            <p:spPr bwMode="auto">
              <a:xfrm>
                <a:off x="4622236" y="3194965"/>
                <a:ext cx="805514" cy="790955"/>
              </a:xfrm>
              <a:prstGeom prst="pentagon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73"/>
              <p:cNvSpPr>
                <a:spLocks noChangeArrowheads="1"/>
              </p:cNvSpPr>
              <p:nvPr/>
            </p:nvSpPr>
            <p:spPr bwMode="auto">
              <a:xfrm>
                <a:off x="5679337" y="2667000"/>
                <a:ext cx="873863" cy="683884"/>
              </a:xfrm>
              <a:prstGeom prst="hexagon">
                <a:avLst>
                  <a:gd name="adj" fmla="val 28430"/>
                  <a:gd name="vf" fmla="val 115470"/>
                </a:avLst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74"/>
              <p:cNvSpPr>
                <a:spLocks noChangeShapeType="1"/>
              </p:cNvSpPr>
              <p:nvPr/>
            </p:nvSpPr>
            <p:spPr bwMode="auto">
              <a:xfrm>
                <a:off x="4244438" y="3302036"/>
                <a:ext cx="387112" cy="1783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75"/>
              <p:cNvSpPr>
                <a:spLocks noChangeShapeType="1"/>
              </p:cNvSpPr>
              <p:nvPr/>
            </p:nvSpPr>
            <p:spPr bwMode="auto">
              <a:xfrm flipV="1">
                <a:off x="5412533" y="3351290"/>
                <a:ext cx="438669" cy="1476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flipH="1">
              <a:off x="4102979" y="3695336"/>
              <a:ext cx="2649542" cy="1318920"/>
              <a:chOff x="2874812" y="3276600"/>
              <a:chExt cx="4308776" cy="2057400"/>
            </a:xfrm>
          </p:grpSpPr>
          <p:sp>
            <p:nvSpPr>
              <p:cNvPr id="21" name="Oval 71"/>
              <p:cNvSpPr>
                <a:spLocks noChangeArrowheads="1"/>
              </p:cNvSpPr>
              <p:nvPr/>
            </p:nvSpPr>
            <p:spPr bwMode="auto">
              <a:xfrm flipH="1">
                <a:off x="6553200" y="3566650"/>
                <a:ext cx="630388" cy="776750"/>
              </a:xfrm>
              <a:prstGeom prst="ellipse">
                <a:avLst/>
              </a:prstGeom>
              <a:solidFill>
                <a:srgbClr val="CC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72"/>
              <p:cNvSpPr>
                <a:spLocks noChangeArrowheads="1"/>
              </p:cNvSpPr>
              <p:nvPr/>
            </p:nvSpPr>
            <p:spPr bwMode="auto">
              <a:xfrm flipH="1">
                <a:off x="4705057" y="4100180"/>
                <a:ext cx="1309955" cy="1233820"/>
              </a:xfrm>
              <a:prstGeom prst="pentagon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73"/>
              <p:cNvSpPr>
                <a:spLocks noChangeArrowheads="1"/>
              </p:cNvSpPr>
              <p:nvPr/>
            </p:nvSpPr>
            <p:spPr bwMode="auto">
              <a:xfrm flipH="1">
                <a:off x="2874812" y="3276600"/>
                <a:ext cx="1421106" cy="1066800"/>
              </a:xfrm>
              <a:prstGeom prst="hexagon">
                <a:avLst>
                  <a:gd name="adj" fmla="val 28430"/>
                  <a:gd name="vf" fmla="val 115470"/>
                </a:avLst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74"/>
              <p:cNvSpPr>
                <a:spLocks noChangeShapeType="1"/>
              </p:cNvSpPr>
              <p:nvPr/>
            </p:nvSpPr>
            <p:spPr bwMode="auto">
              <a:xfrm flipH="1">
                <a:off x="5999866" y="4267200"/>
                <a:ext cx="629534" cy="278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5"/>
              <p:cNvSpPr>
                <a:spLocks noChangeShapeType="1"/>
              </p:cNvSpPr>
              <p:nvPr/>
            </p:nvSpPr>
            <p:spPr bwMode="auto">
              <a:xfrm flipH="1" flipV="1">
                <a:off x="4016425" y="4344032"/>
                <a:ext cx="713378" cy="230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flipH="1">
              <a:off x="4191000" y="4876800"/>
              <a:ext cx="2649542" cy="1318920"/>
              <a:chOff x="2874812" y="3276600"/>
              <a:chExt cx="4308776" cy="2057400"/>
            </a:xfrm>
          </p:grpSpPr>
          <p:sp>
            <p:nvSpPr>
              <p:cNvPr id="27" name="Oval 71"/>
              <p:cNvSpPr>
                <a:spLocks noChangeArrowheads="1"/>
              </p:cNvSpPr>
              <p:nvPr/>
            </p:nvSpPr>
            <p:spPr bwMode="auto">
              <a:xfrm flipH="1">
                <a:off x="6553200" y="3566650"/>
                <a:ext cx="630388" cy="776750"/>
              </a:xfrm>
              <a:prstGeom prst="ellipse">
                <a:avLst/>
              </a:prstGeom>
              <a:solidFill>
                <a:srgbClr val="CC00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72"/>
              <p:cNvSpPr>
                <a:spLocks noChangeArrowheads="1"/>
              </p:cNvSpPr>
              <p:nvPr/>
            </p:nvSpPr>
            <p:spPr bwMode="auto">
              <a:xfrm flipH="1">
                <a:off x="4705057" y="4100180"/>
                <a:ext cx="1309955" cy="1233820"/>
              </a:xfrm>
              <a:prstGeom prst="pentagon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73"/>
              <p:cNvSpPr>
                <a:spLocks noChangeArrowheads="1"/>
              </p:cNvSpPr>
              <p:nvPr/>
            </p:nvSpPr>
            <p:spPr bwMode="auto">
              <a:xfrm flipH="1">
                <a:off x="2874812" y="3276600"/>
                <a:ext cx="1421106" cy="1066800"/>
              </a:xfrm>
              <a:prstGeom prst="hexagon">
                <a:avLst>
                  <a:gd name="adj" fmla="val 28430"/>
                  <a:gd name="vf" fmla="val 115470"/>
                </a:avLst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74"/>
              <p:cNvSpPr>
                <a:spLocks noChangeShapeType="1"/>
              </p:cNvSpPr>
              <p:nvPr/>
            </p:nvSpPr>
            <p:spPr bwMode="auto">
              <a:xfrm flipH="1">
                <a:off x="5999866" y="4267200"/>
                <a:ext cx="629534" cy="278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75"/>
              <p:cNvSpPr>
                <a:spLocks noChangeShapeType="1"/>
              </p:cNvSpPr>
              <p:nvPr/>
            </p:nvSpPr>
            <p:spPr bwMode="auto">
              <a:xfrm flipH="1" flipV="1">
                <a:off x="4016425" y="4344032"/>
                <a:ext cx="713378" cy="230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Line 74"/>
            <p:cNvSpPr>
              <a:spLocks noChangeShapeType="1"/>
            </p:cNvSpPr>
            <p:nvPr/>
          </p:nvSpPr>
          <p:spPr bwMode="auto">
            <a:xfrm flipV="1">
              <a:off x="4490616" y="3761370"/>
              <a:ext cx="410690" cy="2759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4"/>
            <p:cNvSpPr>
              <a:spLocks noChangeShapeType="1"/>
            </p:cNvSpPr>
            <p:nvPr/>
          </p:nvSpPr>
          <p:spPr bwMode="auto">
            <a:xfrm flipV="1">
              <a:off x="4572000" y="4981892"/>
              <a:ext cx="410690" cy="2759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Polymer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338925"/>
            <a:ext cx="7543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Base </a:t>
            </a:r>
            <a:r>
              <a:rPr lang="en-US" sz="2400" dirty="0" smtClean="0"/>
              <a:t>Pairs: 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Adenine </a:t>
            </a:r>
            <a:r>
              <a:rPr lang="en-US" sz="2400" b="1" dirty="0" smtClean="0"/>
              <a:t>--- </a:t>
            </a:r>
            <a:r>
              <a:rPr lang="en-US" sz="2400" b="1" dirty="0" smtClean="0">
                <a:solidFill>
                  <a:srgbClr val="FF0000"/>
                </a:solidFill>
              </a:rPr>
              <a:t>Thymine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Cytosine</a:t>
            </a:r>
            <a:r>
              <a:rPr lang="en-US" sz="2400" b="1" dirty="0" smtClean="0"/>
              <a:t> --- </a:t>
            </a:r>
            <a:r>
              <a:rPr lang="en-US" sz="2400" b="1" dirty="0" smtClean="0">
                <a:solidFill>
                  <a:srgbClr val="FF0000"/>
                </a:solidFill>
              </a:rPr>
              <a:t>Guanine</a:t>
            </a:r>
          </a:p>
          <a:p>
            <a:pPr>
              <a:lnSpc>
                <a:spcPct val="150000"/>
              </a:lnSpc>
            </a:pPr>
            <a:endParaRPr lang="en-US" sz="2400" b="1" u="sng" dirty="0" smtClean="0"/>
          </a:p>
          <a:p>
            <a:pPr>
              <a:lnSpc>
                <a:spcPct val="150000"/>
              </a:lnSpc>
            </a:pPr>
            <a:endParaRPr lang="en-US" sz="2400" b="1" u="sng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838200" y="4262803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Chargaff’s Law- </a:t>
            </a:r>
            <a:r>
              <a:rPr lang="en-US" sz="2400" dirty="0"/>
              <a:t>The amount of </a:t>
            </a:r>
            <a:r>
              <a:rPr lang="en-US" sz="2400" b="1" u="sng" dirty="0"/>
              <a:t>adenine</a:t>
            </a:r>
            <a:r>
              <a:rPr lang="en-US" sz="2400" dirty="0"/>
              <a:t> in DNA equals the amount of </a:t>
            </a:r>
            <a:r>
              <a:rPr lang="en-US" sz="2400" b="1" u="sng" dirty="0"/>
              <a:t>thymine</a:t>
            </a:r>
            <a:r>
              <a:rPr lang="en-US" sz="2400" dirty="0"/>
              <a:t> and the amount </a:t>
            </a:r>
            <a:r>
              <a:rPr lang="en-US" sz="2400" b="1" u="sng" dirty="0"/>
              <a:t>cytosine</a:t>
            </a:r>
            <a:r>
              <a:rPr lang="en-US" sz="2400" dirty="0"/>
              <a:t> equals the amount of </a:t>
            </a:r>
            <a:r>
              <a:rPr lang="en-US" sz="2400" b="1" u="sng" dirty="0"/>
              <a:t>guanine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83326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362200"/>
            <a:ext cx="47625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DNA’s</a:t>
            </a:r>
            <a:r>
              <a:rPr lang="en-US" dirty="0" smtClean="0"/>
              <a:t>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84148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DNA is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double </a:t>
            </a:r>
            <a:r>
              <a:rPr lang="en-US" sz="2400" b="1" u="sng" dirty="0" smtClean="0">
                <a:solidFill>
                  <a:srgbClr val="0070C0"/>
                </a:solidFill>
              </a:rPr>
              <a:t>helix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DNA has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/>
              <a:t>strands of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nucleotides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Named for its sugar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Deoxyribose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7761"/>
            <a:ext cx="3657600" cy="418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90675"/>
            <a:ext cx="43053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Where in the cell is DNA?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8600545">
            <a:off x="874860" y="1831957"/>
            <a:ext cx="914400" cy="151688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8600545">
            <a:off x="5065861" y="2143804"/>
            <a:ext cx="914400" cy="151688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cr.org/sites/default/files/u6/c_topographyd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4132"/>
            <a:ext cx="762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490245" y="2807732"/>
            <a:ext cx="228600" cy="3048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078749">
            <a:off x="3615370" y="810425"/>
            <a:ext cx="4232766" cy="64591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521101">
            <a:off x="815411" y="2007632"/>
            <a:ext cx="762000" cy="11049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87453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Nucleotide</a:t>
            </a:r>
            <a:r>
              <a:rPr lang="en-US" sz="2400" dirty="0" smtClean="0"/>
              <a:t>- Nucleic acid monomer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19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</a:t>
            </a:r>
            <a:r>
              <a:rPr lang="en-US" sz="2400" dirty="0" smtClean="0"/>
              <a:t>- A section of DNA that has a specific function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93686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Chromosome</a:t>
            </a:r>
            <a:r>
              <a:rPr lang="en-US" sz="2400" dirty="0" smtClean="0"/>
              <a:t>- An organized structure of DNA that contains many genes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710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Genome</a:t>
            </a:r>
            <a:r>
              <a:rPr lang="en-US" sz="2400" dirty="0" smtClean="0"/>
              <a:t>- All of an organisms DNA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369332"/>
            <a:ext cx="8763000" cy="32766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RNA Function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338925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Carries information in the DNA to </a:t>
            </a:r>
            <a:r>
              <a:rPr lang="en-US" sz="2400" b="1" u="sng" dirty="0" smtClean="0"/>
              <a:t>other parts of the cell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Can also function as an </a:t>
            </a:r>
            <a:r>
              <a:rPr lang="en-US" sz="2400" b="1" u="sng" dirty="0" smtClean="0"/>
              <a:t>enzyme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Example- Ribosomes</a:t>
            </a:r>
            <a:endParaRPr lang="en-US" sz="2400" dirty="0"/>
          </a:p>
        </p:txBody>
      </p:sp>
      <p:pic>
        <p:nvPicPr>
          <p:cNvPr id="7170" name="Picture 2" descr="RNA enzyme structure offers a glimpse into the origins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33159"/>
            <a:ext cx="2396942" cy="32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208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DNA and RNA Structure and Function</vt:lpstr>
      <vt:lpstr>DNA Function</vt:lpstr>
      <vt:lpstr>Nucleotides</vt:lpstr>
      <vt:lpstr>Polymer Structure</vt:lpstr>
      <vt:lpstr>Polymer Structure</vt:lpstr>
      <vt:lpstr>DNA’s Structure</vt:lpstr>
      <vt:lpstr>Where in the cell is DNA?</vt:lpstr>
      <vt:lpstr>PowerPoint Presentation</vt:lpstr>
      <vt:lpstr>RNA Function</vt:lpstr>
      <vt:lpstr>RNA Structure</vt:lpstr>
      <vt:lpstr>Where in the cell is RNA?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RNA Structure and Function</dc:title>
  <dc:creator>Victoria Hohenstein</dc:creator>
  <cp:lastModifiedBy>aisd</cp:lastModifiedBy>
  <cp:revision>19</cp:revision>
  <dcterms:created xsi:type="dcterms:W3CDTF">2006-08-16T00:00:00Z</dcterms:created>
  <dcterms:modified xsi:type="dcterms:W3CDTF">2014-11-07T16:50:40Z</dcterms:modified>
</cp:coreProperties>
</file>