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68BE-A048-41A3-BC7B-7112B43BC2E9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8E18F-9670-4CB2-9D81-55C5B1318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Cladograms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67719"/>
            <a:ext cx="53340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cladogram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7772400" cy="2514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cladogram</a:t>
            </a:r>
            <a:r>
              <a:rPr lang="en-US" dirty="0" smtClean="0"/>
              <a:t> shows </a:t>
            </a:r>
            <a:r>
              <a:rPr lang="en-US" b="1" u="sng" dirty="0" smtClean="0"/>
              <a:t>evolutionary relationships </a:t>
            </a:r>
            <a:r>
              <a:rPr lang="en-US" dirty="0" smtClean="0"/>
              <a:t>between groups of living things.  It is like a </a:t>
            </a:r>
            <a:r>
              <a:rPr lang="en-US" b="1" u="sng" dirty="0" smtClean="0"/>
              <a:t>family tree </a:t>
            </a:r>
            <a:r>
              <a:rPr lang="en-US" dirty="0" smtClean="0"/>
              <a:t>for species.</a:t>
            </a:r>
            <a:endParaRPr lang="en-US" dirty="0"/>
          </a:p>
        </p:txBody>
      </p:sp>
      <p:pic>
        <p:nvPicPr>
          <p:cNvPr id="14" name="Picture 6" descr="http://athletewithstent.com/wp-content/uploads/2012/05/lifecladogram-v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19400"/>
            <a:ext cx="5562600" cy="3780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read a </a:t>
            </a:r>
            <a:r>
              <a:rPr lang="en-US" dirty="0" err="1" smtClean="0"/>
              <a:t>cladogram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2296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closer</a:t>
            </a:r>
            <a:r>
              <a:rPr lang="en-US" dirty="0" smtClean="0"/>
              <a:t> two species are on the </a:t>
            </a:r>
            <a:r>
              <a:rPr lang="en-US" dirty="0" err="1" smtClean="0"/>
              <a:t>cladogram</a:t>
            </a:r>
            <a:r>
              <a:rPr lang="en-US" dirty="0" smtClean="0"/>
              <a:t>, the more closely they are </a:t>
            </a:r>
            <a:r>
              <a:rPr lang="en-US" b="1" u="sng" dirty="0" smtClean="0"/>
              <a:t>related</a:t>
            </a:r>
            <a:r>
              <a:rPr lang="en-US" dirty="0" smtClean="0"/>
              <a:t>.  This means they evolved apart more </a:t>
            </a:r>
            <a:r>
              <a:rPr lang="en-US" b="1" u="sng" dirty="0" smtClean="0"/>
              <a:t>recently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Sometimes a </a:t>
            </a:r>
            <a:r>
              <a:rPr lang="en-US" dirty="0" err="1" smtClean="0"/>
              <a:t>cladogram</a:t>
            </a:r>
            <a:r>
              <a:rPr lang="en-US" dirty="0" smtClean="0"/>
              <a:t> will also list the </a:t>
            </a:r>
            <a:r>
              <a:rPr lang="en-US" b="1" u="sng" dirty="0" smtClean="0"/>
              <a:t>characteristics</a:t>
            </a:r>
            <a:r>
              <a:rPr lang="en-US" dirty="0" smtClean="0"/>
              <a:t> that make two groups or organisms different.</a:t>
            </a:r>
            <a:endParaRPr lang="en-US" dirty="0"/>
          </a:p>
        </p:txBody>
      </p:sp>
      <p:pic>
        <p:nvPicPr>
          <p:cNvPr id="8" name="Picture 4" descr="http://clem.mscd.edu/~churchcy/BIO3200/images/Cladogra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581400"/>
            <a:ext cx="5105400" cy="30589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0" y="4419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Everything past this point has four walking legs!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6248400" y="4881265"/>
            <a:ext cx="609600" cy="4527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a </a:t>
            </a:r>
            <a:r>
              <a:rPr lang="en-US" dirty="0" err="1" smtClean="0"/>
              <a:t>cladogram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43200"/>
            <a:ext cx="7620000" cy="1295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 Make a table of some </a:t>
            </a:r>
            <a:r>
              <a:rPr lang="en-US" b="1" u="sng" dirty="0" smtClean="0"/>
              <a:t>adaptations</a:t>
            </a:r>
            <a:r>
              <a:rPr lang="en-US" dirty="0" smtClean="0"/>
              <a:t> that the organisms share, and some that are unique.  For example: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685800" y="4114800"/>
          <a:ext cx="7158355" cy="2377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95400"/>
                <a:gridCol w="1295400"/>
                <a:gridCol w="1295400"/>
                <a:gridCol w="1295400"/>
                <a:gridCol w="681355"/>
                <a:gridCol w="1295400"/>
              </a:tblGrid>
              <a:tr h="39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Backbone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Hair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Thumbs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Slug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Catfish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Frog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Tiger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143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make a </a:t>
            </a:r>
            <a:r>
              <a:rPr lang="en-US" dirty="0" err="1" smtClean="0"/>
              <a:t>cladogram</a:t>
            </a:r>
            <a:r>
              <a:rPr lang="en-US" dirty="0" smtClean="0"/>
              <a:t> that includes slugs, catfish, frogs, tigers, and humans.</a:t>
            </a:r>
            <a:endParaRPr lang="en-US" dirty="0"/>
          </a:p>
        </p:txBody>
      </p:sp>
      <p:pic>
        <p:nvPicPr>
          <p:cNvPr id="5122" name="Picture 2" descr="http://transitionculture.org/wp-content/uploads/slug_48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1676400" cy="1163422"/>
          </a:xfrm>
          <a:prstGeom prst="rect">
            <a:avLst/>
          </a:prstGeom>
          <a:noFill/>
        </p:spPr>
      </p:pic>
      <p:pic>
        <p:nvPicPr>
          <p:cNvPr id="5124" name="Picture 4" descr="http://www.caaquaculture.org/wp-content/uploads/2012/06/Catfis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524000"/>
            <a:ext cx="1502833" cy="1127125"/>
          </a:xfrm>
          <a:prstGeom prst="rect">
            <a:avLst/>
          </a:prstGeom>
          <a:noFill/>
        </p:spPr>
      </p:pic>
      <p:pic>
        <p:nvPicPr>
          <p:cNvPr id="5126" name="Picture 6" descr="http://upload.wikimedia.org/wikipedia/commons/b/be/Red_eyed_tree_frog_edi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501775"/>
            <a:ext cx="1553633" cy="1165225"/>
          </a:xfrm>
          <a:prstGeom prst="rect">
            <a:avLst/>
          </a:prstGeom>
          <a:noFill/>
        </p:spPr>
      </p:pic>
      <p:pic>
        <p:nvPicPr>
          <p:cNvPr id="5128" name="Picture 8" descr="http://fohn.net/tiger-pictures-facts/tiger-reg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524000"/>
            <a:ext cx="1709351" cy="1143000"/>
          </a:xfrm>
          <a:prstGeom prst="rect">
            <a:avLst/>
          </a:prstGeom>
          <a:noFill/>
        </p:spPr>
      </p:pic>
      <p:pic>
        <p:nvPicPr>
          <p:cNvPr id="5130" name="Picture 10" descr="http://img2.timeinc.net/ew/i/2013/03/11/Justin-Timberlake-20-20-Experience_510x5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1447800"/>
            <a:ext cx="1355725" cy="135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a </a:t>
            </a:r>
            <a:r>
              <a:rPr lang="en-US" dirty="0" err="1" smtClean="0"/>
              <a:t>cladogram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82000" cy="14477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  Make a Venn diagram, placing the animals in </a:t>
            </a:r>
            <a:r>
              <a:rPr lang="en-US" b="1" u="sng" dirty="0" smtClean="0"/>
              <a:t>groups</a:t>
            </a:r>
            <a:r>
              <a:rPr lang="en-US" dirty="0" smtClean="0"/>
              <a:t> to illustrate those characteristics which different animals have in </a:t>
            </a:r>
            <a:r>
              <a:rPr lang="en-US" b="1" u="sng" dirty="0" smtClean="0"/>
              <a:t>common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1" name="Group 1"/>
          <p:cNvGrpSpPr>
            <a:grpSpLocks noGrp="1"/>
          </p:cNvGrpSpPr>
          <p:nvPr>
            <p:ph sz="half" idx="2"/>
          </p:nvPr>
        </p:nvGrpSpPr>
        <p:grpSpPr bwMode="auto">
          <a:xfrm>
            <a:off x="685800" y="3200400"/>
            <a:ext cx="8001000" cy="2925763"/>
            <a:chOff x="1849" y="2171"/>
            <a:chExt cx="8619" cy="4964"/>
          </a:xfrm>
        </p:grpSpPr>
        <p:sp>
          <p:nvSpPr>
            <p:cNvPr id="12" name="AutoShape 2"/>
            <p:cNvSpPr>
              <a:spLocks noChangeArrowheads="1"/>
            </p:cNvSpPr>
            <p:nvPr/>
          </p:nvSpPr>
          <p:spPr bwMode="auto">
            <a:xfrm>
              <a:off x="1849" y="2171"/>
              <a:ext cx="8619" cy="49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Cells: Slug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2429" y="2601"/>
              <a:ext cx="7140" cy="369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Backbone: Catfish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2901" y="3034"/>
              <a:ext cx="6169" cy="253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Legs: Frog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3588" y="3374"/>
              <a:ext cx="4879" cy="16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Hair: Tiger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4127" y="3655"/>
              <a:ext cx="3481" cy="8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Thumbs: Human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a </a:t>
            </a:r>
            <a:r>
              <a:rPr lang="en-US" dirty="0" err="1" smtClean="0"/>
              <a:t>cladogram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82000" cy="175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 Draw your </a:t>
            </a:r>
            <a:r>
              <a:rPr lang="en-US" dirty="0" err="1" smtClean="0"/>
              <a:t>cladogram</a:t>
            </a:r>
            <a:r>
              <a:rPr lang="en-US" dirty="0" smtClean="0"/>
              <a:t>.  Assume that organisms with more of the traits evolved </a:t>
            </a:r>
            <a:r>
              <a:rPr lang="en-US" b="1" u="sng" dirty="0" smtClean="0"/>
              <a:t>later</a:t>
            </a:r>
            <a:r>
              <a:rPr lang="en-US" dirty="0" smtClean="0"/>
              <a:t>, so they go on the </a:t>
            </a:r>
            <a:r>
              <a:rPr lang="en-US" b="1" u="sng" dirty="0" smtClean="0"/>
              <a:t>right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5" name="AutoShape 1"/>
          <p:cNvCxnSpPr>
            <a:cxnSpLocks noChangeShapeType="1"/>
          </p:cNvCxnSpPr>
          <p:nvPr/>
        </p:nvCxnSpPr>
        <p:spPr bwMode="auto">
          <a:xfrm flipV="1">
            <a:off x="2057400" y="3657600"/>
            <a:ext cx="4557713" cy="29606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" name="AutoShape 2"/>
          <p:cNvCxnSpPr>
            <a:cxnSpLocks noChangeShapeType="1"/>
          </p:cNvCxnSpPr>
          <p:nvPr/>
        </p:nvCxnSpPr>
        <p:spPr bwMode="auto">
          <a:xfrm flipH="1" flipV="1">
            <a:off x="2057400" y="5281612"/>
            <a:ext cx="490538" cy="9953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" name="AutoShape 3"/>
          <p:cNvCxnSpPr>
            <a:cxnSpLocks noChangeShapeType="1"/>
          </p:cNvCxnSpPr>
          <p:nvPr/>
        </p:nvCxnSpPr>
        <p:spPr bwMode="auto">
          <a:xfrm flipH="1" flipV="1">
            <a:off x="3149600" y="4625975"/>
            <a:ext cx="490538" cy="9969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" name="AutoShape 4"/>
          <p:cNvCxnSpPr>
            <a:cxnSpLocks noChangeShapeType="1"/>
          </p:cNvCxnSpPr>
          <p:nvPr/>
        </p:nvCxnSpPr>
        <p:spPr bwMode="auto">
          <a:xfrm flipH="1" flipV="1">
            <a:off x="4105275" y="3943350"/>
            <a:ext cx="490538" cy="9969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" name="AutoShape 5"/>
          <p:cNvCxnSpPr>
            <a:cxnSpLocks noChangeShapeType="1"/>
          </p:cNvCxnSpPr>
          <p:nvPr/>
        </p:nvCxnSpPr>
        <p:spPr bwMode="auto">
          <a:xfrm flipH="1" flipV="1">
            <a:off x="5181600" y="3505200"/>
            <a:ext cx="396876" cy="7937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674813" y="4940300"/>
            <a:ext cx="696912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SLUGS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687638" y="4298950"/>
            <a:ext cx="695325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CATFISH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706813" y="3616325"/>
            <a:ext cx="695325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FROGS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857750" y="3273425"/>
            <a:ext cx="628650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TIGER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357938" y="3475037"/>
            <a:ext cx="830262" cy="258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HUMANS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34" descr="http://transitionculture.org/wp-content/uploads/slug_48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267200"/>
            <a:ext cx="977237" cy="655092"/>
          </a:xfrm>
          <a:prstGeom prst="rect">
            <a:avLst/>
          </a:prstGeom>
          <a:noFill/>
        </p:spPr>
      </p:pic>
      <p:pic>
        <p:nvPicPr>
          <p:cNvPr id="36" name="Picture 35" descr="http://www.caaquaculture.org/wp-content/uploads/2012/06/Catfish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3800"/>
            <a:ext cx="848691" cy="559559"/>
          </a:xfrm>
          <a:prstGeom prst="rect">
            <a:avLst/>
          </a:prstGeom>
          <a:noFill/>
        </p:spPr>
      </p:pic>
      <p:pic>
        <p:nvPicPr>
          <p:cNvPr id="37" name="Picture 36" descr="http://upload.wikimedia.org/wikipedia/commons/b/be/Red_eyed_tree_frog_edit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048000"/>
            <a:ext cx="879162" cy="545911"/>
          </a:xfrm>
          <a:prstGeom prst="rect">
            <a:avLst/>
          </a:prstGeom>
          <a:noFill/>
        </p:spPr>
      </p:pic>
      <p:pic>
        <p:nvPicPr>
          <p:cNvPr id="38" name="Picture 37" descr="http://fohn.net/tiger-pictures-facts/tiger-rega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635156"/>
            <a:ext cx="881703" cy="641444"/>
          </a:xfrm>
          <a:prstGeom prst="rect">
            <a:avLst/>
          </a:prstGeom>
          <a:noFill/>
        </p:spPr>
      </p:pic>
      <p:pic>
        <p:nvPicPr>
          <p:cNvPr id="40" name="Picture 39" descr="http://img2.timeinc.net/ew/i/2013/03/11/Justin-Timberlake-20-20-Experience_510x51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2545099"/>
            <a:ext cx="941051" cy="960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a </a:t>
            </a:r>
            <a:r>
              <a:rPr lang="en-US" dirty="0" err="1" smtClean="0"/>
              <a:t>cladogram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82000" cy="175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 You can then add in when the different </a:t>
            </a:r>
            <a:r>
              <a:rPr lang="en-US" b="1" u="sng" dirty="0" smtClean="0"/>
              <a:t>traits</a:t>
            </a:r>
            <a:r>
              <a:rPr lang="en-US" dirty="0" smtClean="0"/>
              <a:t> probably evolved.</a:t>
            </a:r>
            <a:endParaRPr lang="en-US" dirty="0"/>
          </a:p>
        </p:txBody>
      </p:sp>
      <p:cxnSp>
        <p:nvCxnSpPr>
          <p:cNvPr id="15" name="AutoShape 1"/>
          <p:cNvCxnSpPr>
            <a:cxnSpLocks noChangeShapeType="1"/>
          </p:cNvCxnSpPr>
          <p:nvPr/>
        </p:nvCxnSpPr>
        <p:spPr bwMode="auto">
          <a:xfrm flipV="1">
            <a:off x="2057400" y="3657600"/>
            <a:ext cx="4557713" cy="29606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" name="AutoShape 2"/>
          <p:cNvCxnSpPr>
            <a:cxnSpLocks noChangeShapeType="1"/>
          </p:cNvCxnSpPr>
          <p:nvPr/>
        </p:nvCxnSpPr>
        <p:spPr bwMode="auto">
          <a:xfrm flipH="1" flipV="1">
            <a:off x="2057400" y="5281612"/>
            <a:ext cx="490538" cy="9953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" name="AutoShape 3"/>
          <p:cNvCxnSpPr>
            <a:cxnSpLocks noChangeShapeType="1"/>
          </p:cNvCxnSpPr>
          <p:nvPr/>
        </p:nvCxnSpPr>
        <p:spPr bwMode="auto">
          <a:xfrm flipH="1" flipV="1">
            <a:off x="3149600" y="4625975"/>
            <a:ext cx="490538" cy="9969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" name="AutoShape 4"/>
          <p:cNvCxnSpPr>
            <a:cxnSpLocks noChangeShapeType="1"/>
          </p:cNvCxnSpPr>
          <p:nvPr/>
        </p:nvCxnSpPr>
        <p:spPr bwMode="auto">
          <a:xfrm flipH="1" flipV="1">
            <a:off x="4105275" y="3943350"/>
            <a:ext cx="490538" cy="9969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" name="AutoShape 5"/>
          <p:cNvCxnSpPr>
            <a:cxnSpLocks noChangeShapeType="1"/>
          </p:cNvCxnSpPr>
          <p:nvPr/>
        </p:nvCxnSpPr>
        <p:spPr bwMode="auto">
          <a:xfrm flipH="1" flipV="1">
            <a:off x="5181600" y="3505200"/>
            <a:ext cx="396876" cy="7937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674813" y="4940300"/>
            <a:ext cx="696912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SLUGS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687638" y="4298950"/>
            <a:ext cx="695325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CATFISH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706813" y="3616325"/>
            <a:ext cx="695325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FROGS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857750" y="3273425"/>
            <a:ext cx="628650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TIGER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357938" y="3475037"/>
            <a:ext cx="830262" cy="258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HUMANS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34" descr="http://transitionculture.org/wp-content/uploads/slug_48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267200"/>
            <a:ext cx="977237" cy="655092"/>
          </a:xfrm>
          <a:prstGeom prst="rect">
            <a:avLst/>
          </a:prstGeom>
          <a:noFill/>
        </p:spPr>
      </p:pic>
      <p:pic>
        <p:nvPicPr>
          <p:cNvPr id="36" name="Picture 35" descr="http://www.caaquaculture.org/wp-content/uploads/2012/06/Catfish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3800"/>
            <a:ext cx="848691" cy="559559"/>
          </a:xfrm>
          <a:prstGeom prst="rect">
            <a:avLst/>
          </a:prstGeom>
          <a:noFill/>
        </p:spPr>
      </p:pic>
      <p:pic>
        <p:nvPicPr>
          <p:cNvPr id="37" name="Picture 36" descr="http://upload.wikimedia.org/wikipedia/commons/b/be/Red_eyed_tree_frog_edit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048000"/>
            <a:ext cx="879162" cy="545911"/>
          </a:xfrm>
          <a:prstGeom prst="rect">
            <a:avLst/>
          </a:prstGeom>
          <a:noFill/>
        </p:spPr>
      </p:pic>
      <p:pic>
        <p:nvPicPr>
          <p:cNvPr id="38" name="Picture 37" descr="http://fohn.net/tiger-pictures-facts/tiger-rega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635156"/>
            <a:ext cx="881703" cy="641444"/>
          </a:xfrm>
          <a:prstGeom prst="rect">
            <a:avLst/>
          </a:prstGeom>
          <a:noFill/>
        </p:spPr>
      </p:pic>
      <p:pic>
        <p:nvPicPr>
          <p:cNvPr id="40" name="Picture 39" descr="http://img2.timeinc.net/ew/i/2013/03/11/Justin-Timberlake-20-20-Experience_510x51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2545099"/>
            <a:ext cx="941051" cy="960101"/>
          </a:xfrm>
          <a:prstGeom prst="rect">
            <a:avLst/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2133600" y="61722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71800" y="57150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86200" y="51054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53000" y="44196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91200" y="38862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14600" y="6412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352800" y="6031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BACKBONE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4340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0" y="472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THUMBS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/>
              <a:t>Question??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60960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Where would you add in eagles?</a:t>
            </a:r>
            <a:endParaRPr lang="en-US" dirty="0"/>
          </a:p>
        </p:txBody>
      </p:sp>
      <p:cxnSp>
        <p:nvCxnSpPr>
          <p:cNvPr id="15" name="AutoShape 1"/>
          <p:cNvCxnSpPr>
            <a:cxnSpLocks noChangeShapeType="1"/>
          </p:cNvCxnSpPr>
          <p:nvPr/>
        </p:nvCxnSpPr>
        <p:spPr bwMode="auto">
          <a:xfrm flipV="1">
            <a:off x="2057400" y="3657600"/>
            <a:ext cx="4557713" cy="29606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" name="AutoShape 2"/>
          <p:cNvCxnSpPr>
            <a:cxnSpLocks noChangeShapeType="1"/>
          </p:cNvCxnSpPr>
          <p:nvPr/>
        </p:nvCxnSpPr>
        <p:spPr bwMode="auto">
          <a:xfrm flipH="1" flipV="1">
            <a:off x="2057400" y="5281612"/>
            <a:ext cx="490538" cy="9953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" name="AutoShape 3"/>
          <p:cNvCxnSpPr>
            <a:cxnSpLocks noChangeShapeType="1"/>
          </p:cNvCxnSpPr>
          <p:nvPr/>
        </p:nvCxnSpPr>
        <p:spPr bwMode="auto">
          <a:xfrm flipH="1" flipV="1">
            <a:off x="3149600" y="4625975"/>
            <a:ext cx="490538" cy="9969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" name="AutoShape 4"/>
          <p:cNvCxnSpPr>
            <a:cxnSpLocks noChangeShapeType="1"/>
          </p:cNvCxnSpPr>
          <p:nvPr/>
        </p:nvCxnSpPr>
        <p:spPr bwMode="auto">
          <a:xfrm flipH="1" flipV="1">
            <a:off x="4105275" y="3943350"/>
            <a:ext cx="490538" cy="9969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" name="AutoShape 5"/>
          <p:cNvCxnSpPr>
            <a:cxnSpLocks noChangeShapeType="1"/>
          </p:cNvCxnSpPr>
          <p:nvPr/>
        </p:nvCxnSpPr>
        <p:spPr bwMode="auto">
          <a:xfrm flipH="1" flipV="1">
            <a:off x="5181600" y="3505200"/>
            <a:ext cx="396876" cy="7937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674813" y="4940300"/>
            <a:ext cx="696912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SLUGS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687638" y="4298950"/>
            <a:ext cx="695325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CATFISH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706813" y="3616325"/>
            <a:ext cx="695325" cy="341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FROGS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857750" y="3273425"/>
            <a:ext cx="628650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TIGER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357938" y="3475037"/>
            <a:ext cx="830262" cy="258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HUMANS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34" descr="http://transitionculture.org/wp-content/uploads/slug_48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267200"/>
            <a:ext cx="977237" cy="655092"/>
          </a:xfrm>
          <a:prstGeom prst="rect">
            <a:avLst/>
          </a:prstGeom>
          <a:noFill/>
        </p:spPr>
      </p:pic>
      <p:pic>
        <p:nvPicPr>
          <p:cNvPr id="36" name="Picture 35" descr="http://www.caaquaculture.org/wp-content/uploads/2012/06/Catfish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3800"/>
            <a:ext cx="848691" cy="559559"/>
          </a:xfrm>
          <a:prstGeom prst="rect">
            <a:avLst/>
          </a:prstGeom>
          <a:noFill/>
        </p:spPr>
      </p:pic>
      <p:pic>
        <p:nvPicPr>
          <p:cNvPr id="37" name="Picture 36" descr="http://upload.wikimedia.org/wikipedia/commons/b/be/Red_eyed_tree_frog_edit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048000"/>
            <a:ext cx="879162" cy="545911"/>
          </a:xfrm>
          <a:prstGeom prst="rect">
            <a:avLst/>
          </a:prstGeom>
          <a:noFill/>
        </p:spPr>
      </p:pic>
      <p:pic>
        <p:nvPicPr>
          <p:cNvPr id="38" name="Picture 37" descr="http://fohn.net/tiger-pictures-facts/tiger-rega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635156"/>
            <a:ext cx="881703" cy="641444"/>
          </a:xfrm>
          <a:prstGeom prst="rect">
            <a:avLst/>
          </a:prstGeom>
          <a:noFill/>
        </p:spPr>
      </p:pic>
      <p:pic>
        <p:nvPicPr>
          <p:cNvPr id="40" name="Picture 39" descr="http://img2.timeinc.net/ew/i/2013/03/11/Justin-Timberlake-20-20-Experience_510x51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2545099"/>
            <a:ext cx="941051" cy="960101"/>
          </a:xfrm>
          <a:prstGeom prst="rect">
            <a:avLst/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2133600" y="61722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71800" y="57150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86200" y="51054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53000" y="44196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91200" y="3886200"/>
            <a:ext cx="381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14600" y="6412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352800" y="6031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BACKBONE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4340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0" y="472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THUMBS</a:t>
            </a:r>
            <a:endParaRPr lang="en-US" dirty="0"/>
          </a:p>
        </p:txBody>
      </p:sp>
      <p:pic>
        <p:nvPicPr>
          <p:cNvPr id="21506" name="Picture 2" descr="http://4.bp.blogspot.com/_DqIg1Rk8YTY/TSPdvHitQrI/AAAAAAAAAEE/CXPmNFcH8eg/s1600/soaring_eag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1752600"/>
            <a:ext cx="2044599" cy="138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282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Cladograms</vt:lpstr>
      <vt:lpstr>What is a cladogram?</vt:lpstr>
      <vt:lpstr>How do you read a cladogram?</vt:lpstr>
      <vt:lpstr>How do you make a cladogram?</vt:lpstr>
      <vt:lpstr>How do you make a cladogram?</vt:lpstr>
      <vt:lpstr>How do you make a cladogram?</vt:lpstr>
      <vt:lpstr>How do you make a cladogram?</vt:lpstr>
      <vt:lpstr> Question??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</cp:revision>
  <dcterms:created xsi:type="dcterms:W3CDTF">2013-02-26T02:04:00Z</dcterms:created>
  <dcterms:modified xsi:type="dcterms:W3CDTF">2013-03-16T17:18:01Z</dcterms:modified>
</cp:coreProperties>
</file>